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9.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8.xml" ContentType="application/vnd.openxmlformats-officedocument.presentationml.slide+xml"/>
  <Override PartName="/ppt/slides/slide24.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27.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notesSlides/notesSlide18.xml" ContentType="application/vnd.openxmlformats-officedocument.presentationml.notesSlide+xml"/>
  <Override PartName="/ppt/notesSlides/notesSlide22.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notesSlides/notesSlide25.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86"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87" r:id="rId25"/>
    <p:sldId id="288" r:id="rId26"/>
    <p:sldId id="279" r:id="rId27"/>
    <p:sldId id="280" r:id="rId28"/>
    <p:sldId id="281" r:id="rId29"/>
    <p:sldId id="285" r:id="rId3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1pPr>
    <a:lvl2pPr marL="0" marR="0" indent="2286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2pPr>
    <a:lvl3pPr marL="0" marR="0" indent="4572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3pPr>
    <a:lvl4pPr marL="0" marR="0" indent="6858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4pPr>
    <a:lvl5pPr marL="0" marR="0" indent="9144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5pPr>
    <a:lvl6pPr marL="0" marR="0" indent="11430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6pPr>
    <a:lvl7pPr marL="0" marR="0" indent="13716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7pPr>
    <a:lvl8pPr marL="0" marR="0" indent="16002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8pPr>
    <a:lvl9pPr marL="0" marR="0" indent="18288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9pPr>
  </p:defaultTextStyle>
  <p:extLst>
    <p:ext uri="{EFAFB233-063F-42B5-8137-9DF3F51BA10A}">
      <p15:sldGuideLst xmlns:p15="http://schemas.microsoft.com/office/powerpoint/2012/main">
        <p15:guide id="1" orient="horz" pos="3072" userDrawn="1">
          <p15:clr>
            <a:srgbClr val="A4A3A4"/>
          </p15:clr>
        </p15:guide>
        <p15:guide id="2" pos="4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Col>
    <a:lastRow>
      <a:tcTxStyle b="off" i="off">
        <a:fontRef idx="minor">
          <a:srgbClr val="000000"/>
        </a:fontRef>
        <a:srgbClr val="000000"/>
      </a:tcTxStyle>
      <a:tcStyle>
        <a:tcBdr>
          <a:left>
            <a:ln w="12700" cap="flat">
              <a:solidFill>
                <a:srgbClr val="B4B4B4"/>
              </a:solidFill>
              <a:prstDash val="solid"/>
              <a:miter lim="400000"/>
            </a:ln>
          </a:left>
          <a:right>
            <a:ln w="12700" cap="flat">
              <a:solidFill>
                <a:srgbClr val="B4B4B4"/>
              </a:solidFill>
              <a:prstDash val="solid"/>
              <a:miter lim="400000"/>
            </a:ln>
          </a:right>
          <a:top>
            <a:ln w="25400" cap="flat">
              <a:solidFill>
                <a:srgbClr val="000000"/>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Row>
  </a:tblStyle>
  <a:tblStyle styleId="{EEE7283C-3CF3-47DC-8721-378D4A62B228}" styleName="">
    <a:tblBg/>
    <a:wholeTbl>
      <a:tcTxStyle b="off" i="off">
        <a:fontRef idx="minor">
          <a:srgbClr val="5A5F5E"/>
        </a:fontRef>
        <a:srgbClr val="5A5F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satOff val="1848"/>
              <a:lumOff val="-15262"/>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solidFill>
                <a:srgbClr val="B4B4B4"/>
              </a:solidFill>
              <a:prstDash val="solid"/>
              <a:miter lim="400000"/>
            </a:ln>
          </a:bottom>
          <a:insideH>
            <a:ln w="12700" cap="flat">
              <a:solidFill>
                <a:schemeClr val="accent6">
                  <a:satOff val="1848"/>
                  <a:lumOff val="-15262"/>
                </a:schemeClr>
              </a:solidFill>
              <a:prstDash val="solid"/>
              <a:miter lim="400000"/>
            </a:ln>
          </a:insideH>
          <a:insideV>
            <a:ln w="12700" cap="flat">
              <a:noFill/>
              <a:miter lim="400000"/>
            </a:ln>
          </a:insideV>
        </a:tcBdr>
        <a:fill>
          <a:solidFill>
            <a:schemeClr val="accent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noFill/>
              <a:miter lim="400000"/>
            </a:ln>
          </a:bottom>
          <a:insideH>
            <a:ln w="12700" cap="flat">
              <a:solidFill>
                <a:schemeClr val="accent6">
                  <a:satOff val="1848"/>
                  <a:lumOff val="-15262"/>
                </a:schemeClr>
              </a:solidFill>
              <a:prstDash val="solid"/>
              <a:miter lim="400000"/>
            </a:ln>
          </a:insideH>
          <a:insideV>
            <a:ln w="12700" cap="flat">
              <a:noFill/>
              <a:miter lim="400000"/>
            </a:ln>
          </a:insideV>
        </a:tcBdr>
        <a:fill>
          <a:solidFill>
            <a:schemeClr val="accent6"/>
          </a:solidFill>
        </a:fill>
      </a:tcStyle>
    </a:firstRow>
  </a:tblStyle>
  <a:tblStyle styleId="{CF821DB8-F4EB-4A41-A1BA-3FCAFE7338EE}" styleName="">
    <a:tblBg/>
    <a:wholeTbl>
      <a:tcTxStyle b="off" i="off">
        <a:fontRef idx="minor">
          <a:srgbClr val="5A5F5E"/>
        </a:fontRef>
        <a:srgbClr val="5A5F5E"/>
      </a:tcTxStyle>
      <a:tcStyle>
        <a:tcBdr>
          <a:left>
            <a:ln w="0" cap="flat">
              <a:noFill/>
              <a:miter lim="400000"/>
            </a:ln>
          </a:left>
          <a:right>
            <a:ln w="0" cap="flat">
              <a:noFill/>
              <a:miter lim="400000"/>
            </a:ln>
          </a:right>
          <a:top>
            <a:ln w="0" cap="flat">
              <a:noFill/>
              <a:miter lim="400000"/>
            </a:ln>
          </a:top>
          <a:bottom>
            <a:ln w="0" cap="flat">
              <a:noFill/>
              <a:miter lim="400000"/>
            </a:ln>
          </a:bottom>
          <a:insideH>
            <a:ln w="0" cap="flat">
              <a:noFill/>
              <a:miter lim="400000"/>
            </a:ln>
          </a:insideH>
          <a:insideV>
            <a:ln w="0" cap="flat">
              <a:noFill/>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08785"/>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noFill/>
              <a:miter lim="400000"/>
            </a:ln>
          </a:insideH>
          <a:insideV>
            <a:ln w="12700" cap="flat">
              <a:noFill/>
              <a:miter lim="400000"/>
            </a:ln>
          </a:insideV>
        </a:tcBdr>
        <a:fill>
          <a:solidFill>
            <a:srgbClr val="E5E6E5"/>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B4B4B4"/>
              </a:solidFill>
              <a:prstDash val="solid"/>
              <a:miter lim="400000"/>
            </a:ln>
          </a:top>
          <a:bottom>
            <a:ln w="0" cap="flat">
              <a:noFill/>
              <a:miter lim="400000"/>
            </a:ln>
          </a:bottom>
          <a:insideH>
            <a:ln w="12700" cap="flat">
              <a:noFill/>
              <a:miter lim="400000"/>
            </a:ln>
          </a:insideH>
          <a:insideV>
            <a:ln w="12700" cap="flat">
              <a:noFill/>
              <a:miter lim="400000"/>
            </a:ln>
          </a:insideV>
        </a:tcBdr>
        <a:fill>
          <a:solidFill>
            <a:srgbClr val="5A5F5E"/>
          </a:solidFill>
        </a:fill>
      </a:tcStyle>
    </a:firstRow>
  </a:tblStyle>
  <a:tblStyle styleId="{33BA23B1-9221-436E-865A-0063620EA4FD}" styleName="">
    <a:tblBg/>
    <a:wholeTb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EBEBEB"/>
          </a:solidFill>
        </a:fill>
      </a:tcStyle>
    </a:band2H>
    <a:firstCo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E5E6E5"/>
          </a:solidFill>
        </a:fill>
      </a:tcStyle>
    </a:firstCol>
    <a:lastRow>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CCCCCC"/>
          </a:solidFill>
        </a:fill>
      </a:tcStyle>
    </a:lastRow>
    <a:firstRow>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CCCCCC"/>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5A5F5E"/>
              </a:solidFill>
              <a:custDash>
                <a:ds d="200000" sp="200000"/>
              </a:custDash>
              <a:miter lim="400000"/>
            </a:ln>
          </a:top>
          <a:bottom>
            <a:ln w="12700" cap="flat">
              <a:solidFill>
                <a:srgbClr val="5A5F5E"/>
              </a:solidFill>
              <a:custDash>
                <a:ds d="200000" sp="200000"/>
              </a:custDash>
              <a:miter lim="400000"/>
            </a:ln>
          </a:bottom>
          <a:insideH>
            <a:ln w="12700" cap="flat">
              <a:solidFill>
                <a:srgbClr val="5A5F5E"/>
              </a:solidFill>
              <a:custDash>
                <a:ds d="200000" sp="200000"/>
              </a:custDash>
              <a:miter lim="400000"/>
            </a:ln>
          </a:insideH>
          <a:insideV>
            <a:ln w="12700" cap="flat">
              <a:solidFill>
                <a:srgbClr val="C8C8C8"/>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000000"/>
        </a:fontRef>
        <a:srgbClr val="000000"/>
      </a:tcTxStyle>
      <a:tcStyle>
        <a:tcBdr>
          <a:left>
            <a:ln w="12700" cap="flat">
              <a:noFill/>
              <a:miter lim="400000"/>
            </a:ln>
          </a:left>
          <a:right>
            <a:ln w="12700" cap="flat">
              <a:solidFill>
                <a:srgbClr val="5A5F5E"/>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firstCol>
    <a:lastRow>
      <a:tcTxStyle b="off" i="off">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5A5F5E"/>
              </a:solidFill>
              <a:prstDash val="solid"/>
              <a:miter lim="400000"/>
            </a:ln>
          </a:top>
          <a:bottom>
            <a:ln w="12700" cap="flat">
              <a:noFill/>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lastRow>
    <a:firstRow>
      <a:tcTxStyle b="off" i="off">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noFill/>
              <a:miter lim="400000"/>
            </a:ln>
          </a:top>
          <a:bottom>
            <a:ln w="12700" cap="flat">
              <a:solidFill>
                <a:srgbClr val="5A5F5E"/>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97" autoAdjust="0"/>
    <p:restoredTop sz="52819" autoAdjust="0"/>
  </p:normalViewPr>
  <p:slideViewPr>
    <p:cSldViewPr>
      <p:cViewPr varScale="1">
        <p:scale>
          <a:sx n="42" d="100"/>
          <a:sy n="42" d="100"/>
        </p:scale>
        <p:origin x="1626" y="60"/>
      </p:cViewPr>
      <p:guideLst>
        <p:guide orient="horz" pos="3072"/>
        <p:guide pos="4096"/>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5" name="Shape 85"/>
          <p:cNvSpPr>
            <a:spLocks noGrp="1" noRot="1" noChangeAspect="1"/>
          </p:cNvSpPr>
          <p:nvPr>
            <p:ph type="sldImg"/>
          </p:nvPr>
        </p:nvSpPr>
        <p:spPr>
          <a:xfrm>
            <a:off x="1143000" y="685800"/>
            <a:ext cx="4572000" cy="3429000"/>
          </a:xfrm>
          <a:prstGeom prst="rect">
            <a:avLst/>
          </a:prstGeom>
        </p:spPr>
        <p:txBody>
          <a:bodyPr lIns="91429" tIns="45714" rIns="91429" bIns="45714"/>
          <a:lstStyle/>
          <a:p>
            <a:endParaRPr/>
          </a:p>
        </p:txBody>
      </p:sp>
      <p:sp>
        <p:nvSpPr>
          <p:cNvPr id="86" name="Shape 86"/>
          <p:cNvSpPr>
            <a:spLocks noGrp="1"/>
          </p:cNvSpPr>
          <p:nvPr>
            <p:ph type="body" sz="quarter" idx="1"/>
          </p:nvPr>
        </p:nvSpPr>
        <p:spPr>
          <a:xfrm>
            <a:off x="914401" y="4343400"/>
            <a:ext cx="5029200" cy="4114800"/>
          </a:xfrm>
          <a:prstGeom prst="rect">
            <a:avLst/>
          </a:prstGeom>
        </p:spPr>
        <p:txBody>
          <a:bodyPr lIns="91429" tIns="45714" rIns="91429" bIns="45714"/>
          <a:lstStyle/>
          <a:p>
            <a:endParaRPr/>
          </a:p>
        </p:txBody>
      </p:sp>
    </p:spTree>
    <p:extLst>
      <p:ext uri="{BB962C8B-B14F-4D97-AF65-F5344CB8AC3E}">
        <p14:creationId xmlns:p14="http://schemas.microsoft.com/office/powerpoint/2010/main" val="713935660"/>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96" name="Shape 96"/>
          <p:cNvSpPr>
            <a:spLocks noGrp="1"/>
          </p:cNvSpPr>
          <p:nvPr>
            <p:ph type="body" sz="quarter" idx="1"/>
          </p:nvPr>
        </p:nvSpPr>
        <p:spPr>
          <a:prstGeom prst="rect">
            <a:avLst/>
          </a:prstGeom>
        </p:spPr>
        <p:txBody>
          <a:bodyPr/>
          <a:lstStyle/>
          <a:p>
            <a:r>
              <a:rPr lang="nb-NO" b="1" dirty="0" smtClean="0"/>
              <a:t>PowerPoint-p</a:t>
            </a:r>
            <a:r>
              <a:rPr lang="nb-NO" b="1" noProof="0" dirty="0" smtClean="0"/>
              <a:t>resentasjon</a:t>
            </a:r>
            <a:r>
              <a:rPr b="1" dirty="0" smtClean="0"/>
              <a:t> basert </a:t>
            </a:r>
            <a:r>
              <a:rPr b="1" dirty="0"/>
              <a:t>på e-læring for spesialisthelsetjenesten: </a:t>
            </a:r>
            <a:r>
              <a:rPr lang="nb-NO" b="1" dirty="0" smtClean="0"/>
              <a:t>Barn</a:t>
            </a:r>
            <a:r>
              <a:rPr lang="nb-NO" b="1" baseline="0" dirty="0" smtClean="0"/>
              <a:t> som pårørende</a:t>
            </a:r>
            <a:r>
              <a:rPr b="1" dirty="0" smtClean="0"/>
              <a:t> </a:t>
            </a:r>
            <a:r>
              <a:rPr b="1" dirty="0"/>
              <a:t>– </a:t>
            </a:r>
            <a:r>
              <a:rPr lang="nb-NO" b="1" dirty="0" smtClean="0"/>
              <a:t>pasientens barn og søsken</a:t>
            </a:r>
          </a:p>
          <a:p>
            <a:endParaRPr lang="nb-NO" b="1" dirty="0" smtClean="0"/>
          </a:p>
          <a:p>
            <a:pPr marL="249000" indent="-249000">
              <a:buClr>
                <a:srgbClr val="535353"/>
              </a:buClr>
              <a:buSzPct val="82000"/>
              <a:buChar char="•"/>
            </a:pPr>
            <a:r>
              <a:rPr dirty="0" smtClean="0"/>
              <a:t>En </a:t>
            </a:r>
            <a:r>
              <a:rPr dirty="0"/>
              <a:t>introduksjon til fagfeltet barn som pårørende</a:t>
            </a:r>
          </a:p>
          <a:p>
            <a:pPr marL="249000" indent="-249000">
              <a:buClr>
                <a:srgbClr val="535353"/>
              </a:buClr>
              <a:buSzPct val="82000"/>
              <a:buChar char="•"/>
            </a:pPr>
            <a:r>
              <a:rPr dirty="0"/>
              <a:t>Helsepersonells ansvar og oppgaver i barn som pårørende-arbeidet </a:t>
            </a:r>
            <a:endParaRPr lang="nb-NO" dirty="0" smtClean="0"/>
          </a:p>
          <a:p>
            <a:pPr marL="249000" indent="-249000">
              <a:buClr>
                <a:srgbClr val="535353"/>
              </a:buClr>
              <a:buSzPct val="82000"/>
              <a:buChar char="•"/>
            </a:pPr>
            <a:r>
              <a:rPr lang="nb-NO" dirty="0" smtClean="0"/>
              <a:t>Presentasjonen består</a:t>
            </a:r>
            <a:r>
              <a:rPr lang="nb-NO" baseline="0" dirty="0" smtClean="0"/>
              <a:t> av </a:t>
            </a:r>
            <a:r>
              <a:rPr dirty="0" smtClean="0"/>
              <a:t>2</a:t>
            </a:r>
            <a:r>
              <a:rPr lang="nb-NO" dirty="0" smtClean="0"/>
              <a:t>9</a:t>
            </a:r>
            <a:r>
              <a:rPr dirty="0" smtClean="0"/>
              <a:t> lys</a:t>
            </a:r>
            <a:r>
              <a:rPr lang="nb-NO" dirty="0" smtClean="0"/>
              <a:t>bilder</a:t>
            </a:r>
            <a:r>
              <a:rPr dirty="0" smtClean="0"/>
              <a:t> </a:t>
            </a:r>
            <a:r>
              <a:rPr dirty="0"/>
              <a:t>med </a:t>
            </a:r>
            <a:r>
              <a:rPr dirty="0" smtClean="0"/>
              <a:t>notatfelt</a:t>
            </a:r>
            <a:endParaRPr lang="nb-NO" dirty="0" smtClean="0"/>
          </a:p>
          <a:p>
            <a:pPr marL="249000" indent="-249000">
              <a:buClr>
                <a:srgbClr val="535353"/>
              </a:buClr>
              <a:buSzPct val="82000"/>
              <a:buChar char="•"/>
            </a:pPr>
            <a:r>
              <a:rPr dirty="0" smtClean="0"/>
              <a:t>Notatfeltet </a:t>
            </a:r>
            <a:r>
              <a:rPr dirty="0"/>
              <a:t>består av innledning på tema og utdyping av </a:t>
            </a:r>
            <a:r>
              <a:rPr dirty="0" smtClean="0"/>
              <a:t>innhold </a:t>
            </a:r>
            <a:r>
              <a:rPr dirty="0"/>
              <a:t>i </a:t>
            </a:r>
            <a:r>
              <a:rPr dirty="0" smtClean="0"/>
              <a:t>lys</a:t>
            </a:r>
            <a:r>
              <a:rPr lang="nb-NO" dirty="0" smtClean="0"/>
              <a:t>bildet</a:t>
            </a:r>
            <a:endParaRPr dirty="0"/>
          </a:p>
          <a:p>
            <a:pPr marL="249000" indent="-249000">
              <a:buClr>
                <a:srgbClr val="535353"/>
              </a:buClr>
              <a:buSzPct val="82000"/>
              <a:buChar char="•"/>
            </a:pPr>
            <a:r>
              <a:rPr dirty="0" smtClean="0"/>
              <a:t>Lys</a:t>
            </a:r>
            <a:r>
              <a:rPr lang="nb-NO" dirty="0" smtClean="0"/>
              <a:t>bildene</a:t>
            </a:r>
            <a:r>
              <a:rPr dirty="0" smtClean="0"/>
              <a:t> </a:t>
            </a:r>
            <a:r>
              <a:rPr dirty="0"/>
              <a:t>kan brukes i </a:t>
            </a:r>
            <a:r>
              <a:rPr lang="nb-NO" dirty="0" smtClean="0"/>
              <a:t>sin helhet, </a:t>
            </a:r>
            <a:r>
              <a:rPr dirty="0" smtClean="0"/>
              <a:t>sammensatt</a:t>
            </a:r>
            <a:r>
              <a:rPr lang="nb-NO" dirty="0" smtClean="0"/>
              <a:t> av ulike deler, eller enkeltvis </a:t>
            </a:r>
            <a:r>
              <a:rPr dirty="0" smtClean="0"/>
              <a:t>etter </a:t>
            </a:r>
            <a:r>
              <a:rPr lang="nb-NO" dirty="0" smtClean="0"/>
              <a:t>behov</a:t>
            </a:r>
            <a:r>
              <a:rPr dirty="0" smtClean="0"/>
              <a:t> </a:t>
            </a:r>
            <a:r>
              <a:rPr dirty="0"/>
              <a:t>og mål for </a:t>
            </a:r>
            <a:r>
              <a:rPr dirty="0" err="1" smtClean="0"/>
              <a:t>opplæringen</a:t>
            </a:r>
            <a:endParaRPr lang="nb-NO" dirty="0" smtClean="0"/>
          </a:p>
          <a:p>
            <a:pPr marL="249000" indent="-249000">
              <a:buClr>
                <a:srgbClr val="535353"/>
              </a:buClr>
              <a:buSzPct val="82000"/>
              <a:buChar char="•"/>
            </a:pPr>
            <a:r>
              <a:rPr lang="nb-NO" dirty="0" smtClean="0"/>
              <a:t>Dette</a:t>
            </a:r>
            <a:r>
              <a:rPr lang="nb-NO" baseline="0" dirty="0" smtClean="0"/>
              <a:t> er versjon 2.0 av presentasjonen – revidert for å samsvare med versjon 2.0 av e-læringen revidert i 2019</a:t>
            </a:r>
            <a:endParaRPr lang="nb-NO" dirty="0" smtClean="0"/>
          </a:p>
        </p:txBody>
      </p:sp>
    </p:spTree>
    <p:extLst>
      <p:ext uri="{BB962C8B-B14F-4D97-AF65-F5344CB8AC3E}">
        <p14:creationId xmlns:p14="http://schemas.microsoft.com/office/powerpoint/2010/main" val="467279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1143000" y="685800"/>
            <a:ext cx="4572000" cy="3429000"/>
          </a:xfrm>
        </p:spPr>
      </p:sp>
      <p:sp>
        <p:nvSpPr>
          <p:cNvPr id="3" name="Plassholder for notater 2"/>
          <p:cNvSpPr>
            <a:spLocks noGrp="1"/>
          </p:cNvSpPr>
          <p:nvPr>
            <p:ph type="body" idx="1"/>
          </p:nvPr>
        </p:nvSpPr>
        <p:spPr/>
        <p:txBody>
          <a:bodyPr/>
          <a:lstStyle/>
          <a:p>
            <a:pPr>
              <a:spcAft>
                <a:spcPts val="0"/>
              </a:spcAft>
            </a:pPr>
            <a:r>
              <a:rPr lang="nb-NO" sz="2400" b="1" dirty="0" smtClean="0">
                <a:effectLst/>
                <a:latin typeface="Helvetica Neue"/>
                <a:ea typeface="Calibri" panose="020F0502020204030204" pitchFamily="34" charset="0"/>
                <a:cs typeface="Times New Roman" panose="02020603050405020304" pitchFamily="18" charset="0"/>
              </a:rPr>
              <a:t>Barn eller søsken til pasienter som dør</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Helsepersonell skal også bidra til å ivareta pasientens barn eller søsken når pasienten dør.</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Gjelder de samme pasientene og barna som inkluderes i lysbilde nr. 8 om “Pasientens relasjon til barnet og barnets alder”</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 </a:t>
            </a:r>
          </a:p>
          <a:p>
            <a:pPr>
              <a:spcAft>
                <a:spcPts val="0"/>
              </a:spcAft>
            </a:pPr>
            <a:r>
              <a:rPr lang="nb-NO" sz="2400" u="sng" dirty="0" smtClean="0">
                <a:effectLst/>
                <a:latin typeface="Helvetica Neue"/>
                <a:ea typeface="Calibri" panose="020F0502020204030204" pitchFamily="34" charset="0"/>
                <a:cs typeface="Times New Roman" panose="02020603050405020304" pitchFamily="18" charset="0"/>
              </a:rPr>
              <a:t>Arbeidet er ofte en naturlig videreføring av arbeidet for barn som er pårørende i forkant</a:t>
            </a:r>
            <a:r>
              <a:rPr lang="nb-NO" sz="2400" u="sng" baseline="0" dirty="0" smtClean="0">
                <a:effectLst/>
                <a:latin typeface="Helvetica Neue"/>
                <a:ea typeface="Calibri" panose="020F0502020204030204" pitchFamily="34" charset="0"/>
                <a:cs typeface="Times New Roman" panose="02020603050405020304" pitchFamily="18" charset="0"/>
              </a:rPr>
              <a:t> av dødsfall</a:t>
            </a:r>
            <a:endParaRPr lang="nb-NO" sz="2400" u="sng"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 </a:t>
            </a:r>
          </a:p>
          <a:p>
            <a:pPr>
              <a:spcAft>
                <a:spcPts val="0"/>
              </a:spcAft>
            </a:pPr>
            <a:r>
              <a:rPr lang="nb-NO" sz="2400" b="1" dirty="0" smtClean="0">
                <a:effectLst/>
                <a:latin typeface="Helvetica Neue"/>
                <a:ea typeface="Calibri" panose="020F0502020204030204" pitchFamily="34" charset="0"/>
                <a:cs typeface="Times New Roman" panose="02020603050405020304" pitchFamily="18" charset="0"/>
              </a:rPr>
              <a:t>Pasienter som dør på sykehuset</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Når pasienter dør på sykehuset, ligger ansvaret for oppfølgingen på helsepersonell som hadde ansvar for å behandle pasienten.</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Annet helsepersonell skal også melde fra om barnets behov og bidra til å ivareta barnet.</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Ofte vil ivaretakelse av barn som etterlatte være en naturlig videreføring av ansvaret for barn som pårørende i forkant av dødsfallet.</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 </a:t>
            </a:r>
          </a:p>
          <a:p>
            <a:pPr>
              <a:spcAft>
                <a:spcPts val="0"/>
              </a:spcAft>
            </a:pPr>
            <a:r>
              <a:rPr lang="nb-NO" sz="2400" b="1" dirty="0" smtClean="0">
                <a:effectLst/>
                <a:latin typeface="Helvetica Neue"/>
                <a:ea typeface="Calibri" panose="020F0502020204030204" pitchFamily="34" charset="0"/>
                <a:cs typeface="Times New Roman" panose="02020603050405020304" pitchFamily="18" charset="0"/>
              </a:rPr>
              <a:t>Pasienter som dør utenfor sykehuset</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Det hender pasienter i behandling dør utenfor sykehuset. Det kan for eksempel være når pasienter følges opp poliklinisk. I slike tilfeller vil helsepersonellet med ansvar for den polikliniske behandlingen også ha ansvar for å ivareta pasientens barn eller søsken i tilknytning til dødsfallet.</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 </a:t>
            </a:r>
          </a:p>
          <a:p>
            <a:pPr>
              <a:spcAft>
                <a:spcPts val="0"/>
              </a:spcAft>
            </a:pPr>
            <a:r>
              <a:rPr lang="nb-NO" sz="2400" b="1" dirty="0" smtClean="0">
                <a:effectLst/>
                <a:latin typeface="Helvetica Neue"/>
                <a:ea typeface="Calibri" panose="020F0502020204030204" pitchFamily="34" charset="0"/>
                <a:cs typeface="Times New Roman" panose="02020603050405020304" pitchFamily="18" charset="0"/>
              </a:rPr>
              <a:t>Om arbeidet for barn som er etterlatte</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i="1" dirty="0" smtClean="0">
                <a:effectLst/>
                <a:latin typeface="Helvetica Neue"/>
                <a:ea typeface="Calibri" panose="020F0502020204030204" pitchFamily="34" charset="0"/>
                <a:cs typeface="Times New Roman" panose="02020603050405020304" pitchFamily="18" charset="0"/>
              </a:rPr>
              <a:t>Ut over dette lysbildet omtales ikke barn som etterlatte spesielt i denne PowerPoint-presentasjonen. Det kan være aktuelt med annen opplæring for helsepersonell om barn og søsken når pasienter dør. Enten som egen opplæring eller som en inkludert del av opplæring i arbeidet når pasienter dør. </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i="1" dirty="0" smtClean="0">
                <a:effectLst/>
                <a:latin typeface="Helvetica Neue"/>
                <a:ea typeface="Calibri" panose="020F0502020204030204" pitchFamily="34" charset="0"/>
                <a:cs typeface="Times New Roman" panose="02020603050405020304" pitchFamily="18" charset="0"/>
              </a:rPr>
              <a:t> </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i="1" dirty="0" smtClean="0">
                <a:effectLst/>
                <a:latin typeface="Helvetica Neue"/>
                <a:ea typeface="Calibri" panose="020F0502020204030204" pitchFamily="34" charset="0"/>
                <a:cs typeface="Times New Roman" panose="02020603050405020304" pitchFamily="18" charset="0"/>
              </a:rPr>
              <a:t>Noen nøkkelpunkter om barn som etterlatte hentet fra Helsepersonelloven § 10 b med kommentarer og Veileder om pårørende i helse- og omsorgstjenesten:</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i="1" dirty="0" smtClean="0">
                <a:effectLst/>
                <a:latin typeface="Helvetica Neue"/>
                <a:ea typeface="Calibri" panose="020F0502020204030204" pitchFamily="34" charset="0"/>
                <a:cs typeface="Times New Roman" panose="02020603050405020304" pitchFamily="18" charset="0"/>
              </a:rPr>
              <a:t> </a:t>
            </a: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Helsepersonells ansvar i etterkant av dødsfall består i å prøve å avklare barnets behov for informasjon og oppfølging.</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Tilby informasjon og rettledning om aktuelle tiltak, tilsvarende som for barn som pårørende (hpl. § 10 a).</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Helsepersonell skal bidra:</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når foreldrene ikke er i stand til, eller ikke ser seg i stand til å møte barnas behov.</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når foreldre søker råd om hvordan de skal ta vare på barnet.</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når helsepersonellet vurderer at foreldrene vil ha nytte av råd.</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Når barn får tilstrekkelig oppfølging fra foreldre/andre kan det være nok å gi generell informasjon om tilbud, blant annet tilbud om bistand til å kontakte barnehage, skole, helsestasjon, eller skolehelsetjeneste.</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Helsepersonell kan gi generelle råd om barn og sorg, for eksempel:</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Inkluder barn og unge i sorgen, ikke utelukk dem fra sorgen.</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La mindre barn gå ut og inn av sorgen, de kan ofte veksle mellom å være triste og gråte i korte perioder for så å involvere seg i lek og latter.</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La barna få snakke om tanker og følelser, og for eksempel bruke tegning som en del av sorgbearbeidingen.</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Hjelp barna med å skille fantasi og virkelighet; lytt til barna og snakk med dem.</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La barna få ta del i det de selv ønsker, for eksempel å se den døde i kisten, eller å være med i begravelsen.</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Gjør det klart for barn og unge at de ikke har ansvar å gjøre mamma eller pappa glade igjen.</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Når barn har behov for oppfølging over tid, bør helsepersonell bidra til at de får den hjelpen de trenger og får kontakt med aktuelle instanser:</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Fastlege</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Helsestasjon eller skolehelsetjeneste</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Pedagogisk-psykologisk tjeneste (PPT)</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Sorgstøtte i kommune eller sykehus</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Barne- og ungdomspsykiatri</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Kriseteam i kommune</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Avklaringer og oppfølging bør så langt det er mulig skje i samarbeid med barna selv, foreldre og andre med ansvar for barnas omsorg. Husk samtykke fra foreldre og barn over 16 år.</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Opplysninger om avdøde skal gis innenfor rammene av helsepersonelloven § 24. Taushetsplikten er ikke til hinder for at helsepersonell kan gi opplysninger om en avdød person videre, dersom vektige grunner taler for det. </a:t>
            </a:r>
          </a:p>
          <a:p>
            <a:pPr marL="342900" lvl="0" indent="-342900">
              <a:spcAft>
                <a:spcPts val="0"/>
              </a:spcAft>
              <a:buFont typeface="Symbol" panose="05050102010706020507" pitchFamily="18" charset="2"/>
              <a:buChar char=""/>
            </a:pPr>
            <a:endParaRPr lang="nb-NO" sz="2400" b="1" i="1"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b="1" i="1" dirty="0" smtClean="0">
                <a:effectLst/>
                <a:latin typeface="Helvetica Neue"/>
                <a:ea typeface="Calibri" panose="020F0502020204030204" pitchFamily="34" charset="0"/>
                <a:cs typeface="Times New Roman" panose="02020603050405020304" pitchFamily="18" charset="0"/>
              </a:rPr>
              <a:t>Ansvaret for å ivareta barn som etterlatte er knyttet til selve dødsfallet. Det er ikke ment at ansvaret skal trekke seg over tid.</a:t>
            </a:r>
            <a:endParaRPr lang="nb-NO" sz="2400" dirty="0">
              <a:effectLst/>
              <a:latin typeface="Helvetica Neue"/>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5160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1143000" y="685800"/>
            <a:ext cx="4572000" cy="3429000"/>
          </a:xfrm>
          <a:prstGeom prst="rect">
            <a:avLst/>
          </a:prstGeom>
        </p:spPr>
        <p:txBody>
          <a:bodyPr/>
          <a:lstStyle/>
          <a:p>
            <a:endParaRPr/>
          </a:p>
        </p:txBody>
      </p:sp>
      <p:sp>
        <p:nvSpPr>
          <p:cNvPr id="163" name="Shape 163"/>
          <p:cNvSpPr>
            <a:spLocks noGrp="1"/>
          </p:cNvSpPr>
          <p:nvPr>
            <p:ph type="body" sz="quarter" idx="1"/>
          </p:nvPr>
        </p:nvSpPr>
        <p:spPr>
          <a:prstGeom prst="rect">
            <a:avLst/>
          </a:prstGeom>
        </p:spPr>
        <p:txBody>
          <a:bodyPr/>
          <a:lstStyle/>
          <a:p>
            <a:pPr marL="0" indent="0">
              <a:buClr>
                <a:srgbClr val="535353"/>
              </a:buClr>
              <a:buSzPct val="82000"/>
              <a:buNone/>
            </a:pPr>
            <a:r>
              <a:rPr lang="nb-NO" dirty="0" smtClean="0"/>
              <a:t>Lysbildene 12- 22 omhandler hvilket ansvar og oppgaver helsepersonell har for å ivareta pasientens barn og søsken</a:t>
            </a:r>
            <a:endParaRPr dirty="0"/>
          </a:p>
        </p:txBody>
      </p:sp>
    </p:spTree>
    <p:extLst>
      <p:ext uri="{BB962C8B-B14F-4D97-AF65-F5344CB8AC3E}">
        <p14:creationId xmlns:p14="http://schemas.microsoft.com/office/powerpoint/2010/main" val="297332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noRot="1" noChangeAspect="1"/>
          </p:cNvSpPr>
          <p:nvPr>
            <p:ph type="sldImg"/>
          </p:nvPr>
        </p:nvSpPr>
        <p:spPr>
          <a:xfrm>
            <a:off x="1143000" y="685800"/>
            <a:ext cx="4572000" cy="3429000"/>
          </a:xfrm>
          <a:prstGeom prst="rect">
            <a:avLst/>
          </a:prstGeom>
        </p:spPr>
        <p:txBody>
          <a:bodyPr/>
          <a:lstStyle/>
          <a:p>
            <a:endParaRPr/>
          </a:p>
        </p:txBody>
      </p:sp>
      <p:sp>
        <p:nvSpPr>
          <p:cNvPr id="171" name="Shape 171"/>
          <p:cNvSpPr>
            <a:spLocks noGrp="1"/>
          </p:cNvSpPr>
          <p:nvPr>
            <p:ph type="body" sz="quarter" idx="1"/>
          </p:nvPr>
        </p:nvSpPr>
        <p:spPr>
          <a:prstGeom prst="rect">
            <a:avLst/>
          </a:prstGeom>
        </p:spPr>
        <p:txBody>
          <a:bodyPr/>
          <a:lstStyle/>
          <a:p>
            <a:r>
              <a:rPr dirty="0"/>
              <a:t>Barn </a:t>
            </a:r>
            <a:r>
              <a:rPr lang="nb-NO" noProof="0" dirty="0" smtClean="0"/>
              <a:t>som pårørende-arbeidet består i hovedsak av tre hovedoppgaver </a:t>
            </a:r>
          </a:p>
          <a:p>
            <a:endParaRPr dirty="0"/>
          </a:p>
        </p:txBody>
      </p:sp>
    </p:spTree>
    <p:extLst>
      <p:ext uri="{BB962C8B-B14F-4D97-AF65-F5344CB8AC3E}">
        <p14:creationId xmlns:p14="http://schemas.microsoft.com/office/powerpoint/2010/main" val="76914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a:spLocks noGrp="1" noRot="1" noChangeAspect="1"/>
          </p:cNvSpPr>
          <p:nvPr>
            <p:ph type="sldImg"/>
          </p:nvPr>
        </p:nvSpPr>
        <p:spPr>
          <a:xfrm>
            <a:off x="1143000" y="685800"/>
            <a:ext cx="4572000" cy="3429000"/>
          </a:xfrm>
          <a:prstGeom prst="rect">
            <a:avLst/>
          </a:prstGeom>
        </p:spPr>
        <p:txBody>
          <a:bodyPr/>
          <a:lstStyle/>
          <a:p>
            <a:endParaRPr/>
          </a:p>
        </p:txBody>
      </p:sp>
      <p:sp>
        <p:nvSpPr>
          <p:cNvPr id="180" name="Shape 180"/>
          <p:cNvSpPr>
            <a:spLocks noGrp="1"/>
          </p:cNvSpPr>
          <p:nvPr>
            <p:ph type="body" sz="quarter" idx="1"/>
          </p:nvPr>
        </p:nvSpPr>
        <p:spPr>
          <a:prstGeom prst="rect">
            <a:avLst/>
          </a:prstGeom>
        </p:spPr>
        <p:txBody>
          <a:bodyPr/>
          <a:lstStyle/>
          <a:p>
            <a:r>
              <a:rPr lang="nb-NO" noProof="0" dirty="0" smtClean="0"/>
              <a:t>Det er helsepersonell som utfører barn som pårørende-arbeidet. Helsepersonelloven gir helsepersonell en selvstendig plikt til å bidra til å ivareta pasientens barn og søsken</a:t>
            </a:r>
          </a:p>
          <a:p>
            <a:endParaRPr lang="nb-NO" noProof="0" dirty="0" smtClean="0"/>
          </a:p>
          <a:p>
            <a:pPr>
              <a:defRPr b="1"/>
            </a:pPr>
            <a:r>
              <a:rPr lang="nb-NO" noProof="0" dirty="0" smtClean="0"/>
              <a:t>Helsepersonell med ansvar for behandling</a:t>
            </a:r>
          </a:p>
          <a:p>
            <a:pPr marL="249000" indent="-249000">
              <a:buClr>
                <a:srgbClr val="535353"/>
              </a:buClr>
              <a:buSzPct val="82000"/>
              <a:buChar char="•"/>
            </a:pPr>
            <a:r>
              <a:rPr lang="nb-NO" noProof="0" dirty="0" smtClean="0"/>
              <a:t>Hovedansvar for at oppgavene/handlingene gjennomføres</a:t>
            </a:r>
          </a:p>
          <a:p>
            <a:pPr marL="249000" indent="-249000">
              <a:buClr>
                <a:srgbClr val="535353"/>
              </a:buClr>
              <a:buSzPct val="82000"/>
              <a:buChar char="•"/>
            </a:pPr>
            <a:r>
              <a:rPr lang="nb-NO" noProof="0" dirty="0" smtClean="0"/>
              <a:t>Gjennomføre selv eller sørge for at andre gjør det </a:t>
            </a:r>
          </a:p>
          <a:p>
            <a:pPr marL="249000" indent="-249000">
              <a:buClr>
                <a:srgbClr val="535353"/>
              </a:buClr>
              <a:buSzPct val="82000"/>
              <a:buChar char="•"/>
            </a:pPr>
            <a:r>
              <a:rPr lang="nb-NO" noProof="0" dirty="0" smtClean="0"/>
              <a:t>Vurdere når i pasientforløpet oppgaver skal gjennomføres</a:t>
            </a:r>
            <a:r>
              <a:rPr dirty="0" smtClean="0"/>
              <a:t> </a:t>
            </a:r>
            <a:endParaRPr lang="nb-NO" dirty="0" smtClean="0"/>
          </a:p>
          <a:p>
            <a:pPr marL="249000" indent="-249000">
              <a:buClr>
                <a:srgbClr val="535353"/>
              </a:buClr>
              <a:buSzPct val="82000"/>
              <a:buChar char="•"/>
            </a:pPr>
            <a:r>
              <a:rPr lang="nb-NO" dirty="0" smtClean="0"/>
              <a:t>Hvis</a:t>
            </a:r>
            <a:r>
              <a:rPr lang="nb-NO" baseline="0" dirty="0" smtClean="0"/>
              <a:t> det er oppnevnt en kontaktlege er det opp til Helseforetaket å vurdere om ansvaret for oppgavene skal ivaretas av kontaktlegen</a:t>
            </a:r>
            <a:endParaRPr dirty="0"/>
          </a:p>
          <a:p>
            <a:endParaRPr dirty="0"/>
          </a:p>
          <a:p>
            <a:pPr>
              <a:defRPr b="1"/>
            </a:pPr>
            <a:r>
              <a:rPr lang="nb-NO" noProof="0" dirty="0" smtClean="0"/>
              <a:t>Helsepersonell som deltar i behandling</a:t>
            </a:r>
          </a:p>
          <a:p>
            <a:pPr marL="249000" indent="-249000">
              <a:buClr>
                <a:srgbClr val="535353"/>
              </a:buClr>
              <a:buSzPct val="82000"/>
              <a:buChar char="•"/>
            </a:pPr>
            <a:r>
              <a:rPr lang="nb-NO" noProof="0" dirty="0" smtClean="0"/>
              <a:t>Får tildelt oppgaver av den som har ansvar for behandling</a:t>
            </a:r>
          </a:p>
          <a:p>
            <a:pPr marL="249000" indent="-249000">
              <a:buClr>
                <a:srgbClr val="535353"/>
              </a:buClr>
              <a:buSzPct val="82000"/>
              <a:buChar char="•"/>
            </a:pPr>
            <a:r>
              <a:rPr lang="nb-NO" noProof="0" dirty="0" smtClean="0"/>
              <a:t>Bidrar ved behov direkte til barn/pasient/familie</a:t>
            </a:r>
          </a:p>
          <a:p>
            <a:pPr marL="249000" indent="-249000">
              <a:buClr>
                <a:srgbClr val="535353"/>
              </a:buClr>
              <a:buSzPct val="82000"/>
              <a:buChar char="•"/>
            </a:pPr>
            <a:r>
              <a:rPr lang="nb-NO" noProof="0" dirty="0" smtClean="0"/>
              <a:t>Gir innspill om observasjoner og behov til ansvarlig for behandling og andre som deltar i</a:t>
            </a:r>
            <a:r>
              <a:rPr dirty="0" smtClean="0"/>
              <a:t> </a:t>
            </a:r>
            <a:r>
              <a:rPr lang="nb-NO" noProof="0" dirty="0" smtClean="0"/>
              <a:t>behandling</a:t>
            </a:r>
            <a:r>
              <a:rPr dirty="0" smtClean="0"/>
              <a:t> </a:t>
            </a:r>
            <a:endParaRPr lang="nb-NO" dirty="0" smtClean="0"/>
          </a:p>
          <a:p>
            <a:pPr marL="249000" indent="-249000">
              <a:buClr>
                <a:srgbClr val="535353"/>
              </a:buClr>
              <a:buSzPct val="82000"/>
              <a:buChar char="•"/>
            </a:pPr>
            <a:r>
              <a:rPr lang="nb-NO" dirty="0" smtClean="0"/>
              <a:t>Har et selvstendig ansvar for å bidra til</a:t>
            </a:r>
            <a:r>
              <a:rPr lang="nb-NO" baseline="0" dirty="0" smtClean="0"/>
              <a:t> at barnas behov for informasjon og oppfølging ivaretas</a:t>
            </a:r>
            <a:endParaRPr dirty="0"/>
          </a:p>
          <a:p>
            <a:endParaRPr dirty="0"/>
          </a:p>
          <a:p>
            <a:endParaRPr dirty="0"/>
          </a:p>
        </p:txBody>
      </p:sp>
    </p:spTree>
    <p:extLst>
      <p:ext uri="{BB962C8B-B14F-4D97-AF65-F5344CB8AC3E}">
        <p14:creationId xmlns:p14="http://schemas.microsoft.com/office/powerpoint/2010/main" val="2066195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a:spLocks noGrp="1" noRot="1" noChangeAspect="1"/>
          </p:cNvSpPr>
          <p:nvPr>
            <p:ph type="sldImg"/>
          </p:nvPr>
        </p:nvSpPr>
        <p:spPr>
          <a:xfrm>
            <a:off x="1143000" y="685800"/>
            <a:ext cx="4572000" cy="3429000"/>
          </a:xfrm>
          <a:prstGeom prst="rect">
            <a:avLst/>
          </a:prstGeom>
        </p:spPr>
        <p:txBody>
          <a:bodyPr/>
          <a:lstStyle/>
          <a:p>
            <a:endParaRPr/>
          </a:p>
        </p:txBody>
      </p:sp>
      <p:sp>
        <p:nvSpPr>
          <p:cNvPr id="189" name="Shape 189"/>
          <p:cNvSpPr>
            <a:spLocks noGrp="1"/>
          </p:cNvSpPr>
          <p:nvPr>
            <p:ph type="body" sz="quarter" idx="1"/>
          </p:nvPr>
        </p:nvSpPr>
        <p:spPr>
          <a:prstGeom prst="rect">
            <a:avLst/>
          </a:prstGeom>
        </p:spPr>
        <p:txBody>
          <a:bodyPr/>
          <a:lstStyle/>
          <a:p>
            <a:r>
              <a:rPr lang="nb-NO" noProof="0" dirty="0" smtClean="0"/>
              <a:t>Avklaring om pasientens barn og søsken gjennomføres så raskt som mulig. Avklaringen brukes for å vurdere om barnas behov for informasjon og oppfølging bør avklares nærmere</a:t>
            </a:r>
            <a:r>
              <a:rPr dirty="0" smtClean="0"/>
              <a:t>.</a:t>
            </a:r>
            <a:endParaRPr dirty="0"/>
          </a:p>
          <a:p>
            <a:r>
              <a:rPr dirty="0"/>
              <a:t>	</a:t>
            </a:r>
          </a:p>
          <a:p>
            <a:pPr>
              <a:defRPr b="1"/>
            </a:pPr>
            <a:r>
              <a:rPr lang="nb-NO" noProof="0" dirty="0" smtClean="0"/>
              <a:t>Har pasienten barn under 18?</a:t>
            </a:r>
          </a:p>
          <a:p>
            <a:pPr marL="249000" indent="-249000">
              <a:buClr>
                <a:srgbClr val="535353"/>
              </a:buClr>
              <a:buSzPct val="82000"/>
              <a:buChar char="•"/>
            </a:pPr>
            <a:r>
              <a:rPr lang="nb-NO" noProof="0" dirty="0" smtClean="0"/>
              <a:t>Spørre pasient, ledsager eller foreldre </a:t>
            </a:r>
          </a:p>
          <a:p>
            <a:pPr marL="249000" indent="-249000">
              <a:buClr>
                <a:srgbClr val="535353"/>
              </a:buClr>
              <a:buSzPct val="82000"/>
              <a:buChar char="•"/>
            </a:pPr>
            <a:r>
              <a:rPr lang="nb-NO" noProof="0" dirty="0" smtClean="0"/>
              <a:t>Søk eventuelt i pasientens journal</a:t>
            </a:r>
          </a:p>
          <a:p>
            <a:pPr marL="249000" indent="-249000">
              <a:buClr>
                <a:srgbClr val="535353"/>
              </a:buClr>
              <a:buSzPct val="82000"/>
              <a:buChar char="•"/>
            </a:pPr>
            <a:r>
              <a:rPr lang="nb-NO" noProof="0" dirty="0" smtClean="0"/>
              <a:t>Søk eventuelt i kjernejournal eller i folkeregisteret</a:t>
            </a:r>
          </a:p>
          <a:p>
            <a:pPr marL="249000" indent="-249000">
              <a:buClr>
                <a:srgbClr val="535353"/>
              </a:buClr>
              <a:buSzPct val="82000"/>
              <a:buChar char="•"/>
            </a:pPr>
            <a:r>
              <a:rPr lang="nb-NO" noProof="0" dirty="0" smtClean="0"/>
              <a:t>Tenkt vidt og inkluderende om omsorgsrolle (steforelder, fosterforelder, adoptivforelder, omsorg for barn på en annen måte)  </a:t>
            </a:r>
          </a:p>
          <a:p>
            <a:endParaRPr dirty="0"/>
          </a:p>
          <a:p>
            <a:pPr>
              <a:defRPr b="1"/>
            </a:pPr>
            <a:r>
              <a:rPr lang="nb-NO" noProof="0" dirty="0" smtClean="0"/>
              <a:t>Har pasienten søsken under 18 år?</a:t>
            </a:r>
          </a:p>
          <a:p>
            <a:pPr marL="249000" indent="-249000">
              <a:buClr>
                <a:srgbClr val="535353"/>
              </a:buClr>
              <a:buSzPct val="82000"/>
              <a:buChar char="•"/>
            </a:pPr>
            <a:r>
              <a:rPr lang="nb-NO" noProof="0" dirty="0" smtClean="0"/>
              <a:t>Tenk vidt og inkluderende om søskenrolle</a:t>
            </a:r>
          </a:p>
          <a:p>
            <a:pPr marL="249000" indent="-249000">
              <a:buClr>
                <a:srgbClr val="535353"/>
              </a:buClr>
              <a:buSzPct val="82000"/>
              <a:buChar char="•"/>
            </a:pPr>
            <a:r>
              <a:rPr lang="nb-NO" noProof="0" dirty="0" smtClean="0"/>
              <a:t>Pasienten kan være både over og under 18 år</a:t>
            </a:r>
          </a:p>
          <a:p>
            <a:pPr marL="249000" indent="-249000">
              <a:buClr>
                <a:srgbClr val="535353"/>
              </a:buClr>
              <a:buSzPct val="82000"/>
              <a:buChar char="•"/>
            </a:pPr>
            <a:r>
              <a:rPr lang="nb-NO" noProof="0" dirty="0" smtClean="0"/>
              <a:t>Pasienten kan ha søskenforhold til barn de ikke er i slekt med</a:t>
            </a:r>
          </a:p>
          <a:p>
            <a:pPr marL="249000" indent="-249000">
              <a:buClr>
                <a:srgbClr val="535353"/>
              </a:buClr>
              <a:buSzPct val="82000"/>
              <a:buChar char="•"/>
            </a:pPr>
            <a:r>
              <a:rPr lang="nb-NO" noProof="0" dirty="0" smtClean="0"/>
              <a:t>Pasienten kan bo sammen med andre barn som en familie</a:t>
            </a:r>
          </a:p>
          <a:p>
            <a:endParaRPr lang="nb-NO" noProof="0" dirty="0" smtClean="0"/>
          </a:p>
          <a:p>
            <a:r>
              <a:rPr lang="nb-NO" b="1" noProof="0" dirty="0" smtClean="0"/>
              <a:t>Personopplysninger om barna</a:t>
            </a:r>
            <a:r>
              <a:rPr lang="nb-NO" noProof="0" dirty="0" smtClean="0"/>
              <a:t> </a:t>
            </a:r>
          </a:p>
          <a:p>
            <a:pPr marL="249000" indent="-249000">
              <a:buClr>
                <a:srgbClr val="535353"/>
              </a:buClr>
              <a:buSzPct val="82000"/>
              <a:buChar char="•"/>
            </a:pPr>
            <a:r>
              <a:rPr lang="nb-NO" noProof="0" dirty="0" smtClean="0"/>
              <a:t>Navn, fødselsdato, bosted, språk, landbakgrunn og botid i Norge</a:t>
            </a:r>
          </a:p>
          <a:p>
            <a:endParaRPr lang="nb-NO" noProof="0" dirty="0" smtClean="0"/>
          </a:p>
          <a:p>
            <a:pPr>
              <a:defRPr b="1"/>
            </a:pPr>
            <a:r>
              <a:rPr lang="nb-NO" noProof="0" dirty="0" smtClean="0"/>
              <a:t>Pasientens relasjon til barna </a:t>
            </a:r>
          </a:p>
          <a:p>
            <a:pPr marL="249000" indent="-249000">
              <a:buClr>
                <a:srgbClr val="535353"/>
              </a:buClr>
              <a:buSzPct val="82000"/>
              <a:buChar char="•"/>
            </a:pPr>
            <a:r>
              <a:rPr lang="nb-NO" noProof="0" dirty="0" smtClean="0"/>
              <a:t>Pasientens relasjon til barna: foreldreansvar, daglig omsorg, søsken, annen relasjon?</a:t>
            </a:r>
          </a:p>
          <a:p>
            <a:pPr marL="249000" indent="-249000">
              <a:buClr>
                <a:srgbClr val="535353"/>
              </a:buClr>
              <a:buSzPct val="82000"/>
              <a:buChar char="•"/>
            </a:pPr>
            <a:r>
              <a:rPr lang="nb-NO" noProof="0" dirty="0" smtClean="0"/>
              <a:t>Når pasienten har søsken: hvem har foreldreansvar, daglig omsorg?</a:t>
            </a:r>
            <a:endParaRPr lang="nb-NO" noProof="0" dirty="0"/>
          </a:p>
        </p:txBody>
      </p:sp>
    </p:spTree>
    <p:extLst>
      <p:ext uri="{BB962C8B-B14F-4D97-AF65-F5344CB8AC3E}">
        <p14:creationId xmlns:p14="http://schemas.microsoft.com/office/powerpoint/2010/main" val="1732658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a:spLocks noGrp="1" noRot="1" noChangeAspect="1"/>
          </p:cNvSpPr>
          <p:nvPr>
            <p:ph type="sldImg"/>
          </p:nvPr>
        </p:nvSpPr>
        <p:spPr>
          <a:xfrm>
            <a:off x="1143000" y="685800"/>
            <a:ext cx="4572000" cy="3429000"/>
          </a:xfrm>
          <a:prstGeom prst="rect">
            <a:avLst/>
          </a:prstGeom>
        </p:spPr>
        <p:txBody>
          <a:bodyPr/>
          <a:lstStyle/>
          <a:p>
            <a:endParaRPr/>
          </a:p>
        </p:txBody>
      </p:sp>
      <p:sp>
        <p:nvSpPr>
          <p:cNvPr id="198" name="Shape 198"/>
          <p:cNvSpPr>
            <a:spLocks noGrp="1"/>
          </p:cNvSpPr>
          <p:nvPr>
            <p:ph type="body" sz="quarter" idx="1"/>
          </p:nvPr>
        </p:nvSpPr>
        <p:spPr>
          <a:prstGeom prst="rect">
            <a:avLst/>
          </a:prstGeom>
        </p:spPr>
        <p:txBody>
          <a:bodyPr/>
          <a:lstStyle/>
          <a:p>
            <a:r>
              <a:rPr lang="nb-NO" noProof="0" dirty="0" smtClean="0"/>
              <a:t>Avklar så raskt som mulig om barna er ivaretatt der og da, og om informasjon/melding må gis andre voksne eller instanser for å ivareta barna.</a:t>
            </a:r>
          </a:p>
          <a:p>
            <a:endParaRPr lang="nb-NO" noProof="0" dirty="0" smtClean="0"/>
          </a:p>
          <a:p>
            <a:r>
              <a:rPr lang="nb-NO" b="1" noProof="0" dirty="0" smtClean="0"/>
              <a:t>Hvor er barna når pasienten mottar behandling?</a:t>
            </a:r>
          </a:p>
          <a:p>
            <a:pPr marL="249000" indent="-249000">
              <a:buClr>
                <a:srgbClr val="535353"/>
              </a:buClr>
              <a:buSzPct val="82000"/>
              <a:buChar char="•"/>
            </a:pPr>
            <a:r>
              <a:rPr lang="nb-NO" noProof="0" dirty="0" smtClean="0"/>
              <a:t>I barnehagen/skolen? Hjemme med barnevakt?</a:t>
            </a:r>
          </a:p>
          <a:p>
            <a:pPr>
              <a:defRPr b="1"/>
            </a:pPr>
            <a:endParaRPr lang="nb-NO" noProof="0" dirty="0" smtClean="0"/>
          </a:p>
          <a:p>
            <a:pPr>
              <a:defRPr b="1"/>
            </a:pPr>
            <a:r>
              <a:rPr lang="nb-NO" noProof="0" dirty="0" smtClean="0"/>
              <a:t>Er barna informert om behandling eller hendelse?</a:t>
            </a:r>
          </a:p>
          <a:p>
            <a:pPr marL="249000" indent="-249000">
              <a:buClr>
                <a:srgbClr val="535353"/>
              </a:buClr>
              <a:buSzPct val="82000"/>
              <a:buChar char="•"/>
            </a:pPr>
            <a:r>
              <a:rPr lang="nb-NO" noProof="0" dirty="0" smtClean="0"/>
              <a:t>Vet barna hva som har skjedd eller at pasienten mottar behandling/er innlagt</a:t>
            </a:r>
            <a:r>
              <a:rPr lang="nb-NO" dirty="0" smtClean="0"/>
              <a:t>?</a:t>
            </a:r>
            <a:endParaRPr dirty="0"/>
          </a:p>
          <a:p>
            <a:pPr marL="249000" indent="-249000">
              <a:buClr>
                <a:srgbClr val="535353"/>
              </a:buClr>
              <a:buSzPct val="82000"/>
              <a:buChar char="•"/>
            </a:pPr>
            <a:r>
              <a:rPr lang="nb-NO" noProof="0" dirty="0" smtClean="0"/>
              <a:t>Hvordan har de fått vite det? Sett eller blitt fortalt?</a:t>
            </a:r>
          </a:p>
          <a:p>
            <a:pPr marL="249000" indent="-249000">
              <a:buClr>
                <a:srgbClr val="535353"/>
              </a:buClr>
              <a:buSzPct val="82000"/>
              <a:buChar char="•"/>
            </a:pPr>
            <a:r>
              <a:rPr lang="nb-NO" noProof="0" dirty="0" smtClean="0"/>
              <a:t>Hva vet barna </a:t>
            </a:r>
            <a:r>
              <a:rPr lang="nb-NO" dirty="0" smtClean="0"/>
              <a:t>?</a:t>
            </a:r>
            <a:endParaRPr dirty="0"/>
          </a:p>
          <a:p>
            <a:endParaRPr dirty="0"/>
          </a:p>
          <a:p>
            <a:pPr>
              <a:defRPr b="1"/>
            </a:pPr>
            <a:r>
              <a:rPr lang="nb-NO" noProof="0" dirty="0" smtClean="0"/>
              <a:t>Har barna forsvarlig tilsyn?</a:t>
            </a:r>
          </a:p>
          <a:p>
            <a:pPr marL="249000" indent="-249000">
              <a:buClr>
                <a:srgbClr val="535353"/>
              </a:buClr>
              <a:buSzPct val="82000"/>
              <a:buChar char="•"/>
            </a:pPr>
            <a:r>
              <a:rPr lang="nb-NO" noProof="0" dirty="0" smtClean="0"/>
              <a:t>Ved usikkerhet om barns trygghet, liv og helse</a:t>
            </a:r>
            <a:r>
              <a:rPr lang="nb-NO" dirty="0" smtClean="0"/>
              <a:t>:</a:t>
            </a:r>
            <a:r>
              <a:rPr lang="nb-NO" baseline="0" dirty="0" smtClean="0"/>
              <a:t> F</a:t>
            </a:r>
            <a:r>
              <a:rPr lang="nb-NO" dirty="0" smtClean="0"/>
              <a:t>ølg foretakets prosedyrer for kontakt med nødetatene eller bekymringsmelding til barneverntjenesten</a:t>
            </a:r>
            <a:endParaRPr lang="nb-NO" dirty="0"/>
          </a:p>
        </p:txBody>
      </p:sp>
    </p:spTree>
    <p:extLst>
      <p:ext uri="{BB962C8B-B14F-4D97-AF65-F5344CB8AC3E}">
        <p14:creationId xmlns:p14="http://schemas.microsoft.com/office/powerpoint/2010/main" val="915173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noRot="1" noChangeAspect="1"/>
          </p:cNvSpPr>
          <p:nvPr>
            <p:ph type="sldImg"/>
          </p:nvPr>
        </p:nvSpPr>
        <p:spPr>
          <a:xfrm>
            <a:off x="1143000" y="685800"/>
            <a:ext cx="4572000" cy="3429000"/>
          </a:xfrm>
          <a:prstGeom prst="rect">
            <a:avLst/>
          </a:prstGeom>
        </p:spPr>
        <p:txBody>
          <a:bodyPr/>
          <a:lstStyle/>
          <a:p>
            <a:endParaRPr/>
          </a:p>
        </p:txBody>
      </p:sp>
      <p:sp>
        <p:nvSpPr>
          <p:cNvPr id="208" name="Shape 208"/>
          <p:cNvSpPr>
            <a:spLocks noGrp="1"/>
          </p:cNvSpPr>
          <p:nvPr>
            <p:ph type="body" sz="quarter" idx="1"/>
          </p:nvPr>
        </p:nvSpPr>
        <p:spPr>
          <a:prstGeom prst="rect">
            <a:avLst/>
          </a:prstGeom>
        </p:spPr>
        <p:txBody>
          <a:bodyPr/>
          <a:lstStyle/>
          <a:p>
            <a:r>
              <a:rPr lang="nb-NO" noProof="0" dirty="0" smtClean="0"/>
              <a:t>Helsepersonell skal vurdere hvilke konsekvenser helsetilstanden kan ha for barn og familie. Selv om helsetilstanden i seg selv er mindre alvorlig kan den ha konsekvenser. Barn og familier er forskjellige og sykdom kan inngå sammen med andre livshendelser. Hvilke ressurser barna har i seg og rundt seg vil også påvirke hvilke konsekvenser helsetilstanden gir. </a:t>
            </a:r>
          </a:p>
          <a:p>
            <a:endParaRPr lang="nb-NO" noProof="0" dirty="0" smtClean="0"/>
          </a:p>
          <a:p>
            <a:pPr>
              <a:defRPr b="1"/>
            </a:pPr>
            <a:r>
              <a:rPr lang="nb-NO" noProof="0" dirty="0" smtClean="0"/>
              <a:t>Kan barna oppleve utrygghet? </a:t>
            </a:r>
          </a:p>
          <a:p>
            <a:pPr marL="249000" indent="-249000">
              <a:buClr>
                <a:srgbClr val="535353"/>
              </a:buClr>
              <a:buSzPct val="82000"/>
              <a:buChar char="•"/>
            </a:pPr>
            <a:r>
              <a:rPr lang="nb-NO" noProof="0" dirty="0" smtClean="0"/>
              <a:t>Hvordan påvirkes barna av situasjonen?</a:t>
            </a:r>
          </a:p>
          <a:p>
            <a:pPr marL="249000" indent="-249000">
              <a:buClr>
                <a:srgbClr val="535353"/>
              </a:buClr>
              <a:buSzPct val="82000"/>
              <a:buChar char="•"/>
            </a:pPr>
            <a:r>
              <a:rPr lang="nb-NO" noProof="0" dirty="0" smtClean="0"/>
              <a:t>Redsel, usikkerhet, ensomhet, lite forutsigbarhet, endrede rutiner?</a:t>
            </a:r>
          </a:p>
          <a:p>
            <a:endParaRPr lang="nb-NO" noProof="0" dirty="0" smtClean="0"/>
          </a:p>
          <a:p>
            <a:pPr>
              <a:defRPr b="1"/>
            </a:pPr>
            <a:r>
              <a:rPr lang="nb-NO" noProof="0" dirty="0" smtClean="0"/>
              <a:t>Kan barna oppleve bekymringer for pasienten, familien eller seg selv?</a:t>
            </a:r>
          </a:p>
          <a:p>
            <a:pPr marL="249000" indent="-249000">
              <a:buClr>
                <a:srgbClr val="535353"/>
              </a:buClr>
              <a:buSzPct val="82000"/>
              <a:buChar char="•"/>
            </a:pPr>
            <a:r>
              <a:rPr lang="nb-NO" noProof="0" dirty="0" smtClean="0"/>
              <a:t>Hvordan opplever barna situasjonen?</a:t>
            </a:r>
            <a:br>
              <a:rPr lang="nb-NO" noProof="0" dirty="0" smtClean="0"/>
            </a:br>
            <a:endParaRPr lang="nb-NO" noProof="0" dirty="0" smtClean="0"/>
          </a:p>
          <a:p>
            <a:pPr>
              <a:defRPr b="1"/>
            </a:pPr>
            <a:r>
              <a:rPr lang="nb-NO" noProof="0" dirty="0" smtClean="0"/>
              <a:t>Kan barna ha betydelige omsorgsoppgaver i familien?</a:t>
            </a:r>
          </a:p>
          <a:p>
            <a:pPr marL="249000" indent="-249000">
              <a:buClr>
                <a:srgbClr val="535353"/>
              </a:buClr>
              <a:buSzPct val="82000"/>
              <a:buChar char="•"/>
            </a:pPr>
            <a:r>
              <a:rPr lang="nb-NO" noProof="0" dirty="0" smtClean="0"/>
              <a:t>Praktiske og emosjonelle omsorgsoppgaver?</a:t>
            </a:r>
          </a:p>
          <a:p>
            <a:pPr marL="249000" indent="-249000">
              <a:buClr>
                <a:srgbClr val="535353"/>
              </a:buClr>
              <a:buSzPct val="82000"/>
              <a:buChar char="•"/>
            </a:pPr>
            <a:r>
              <a:rPr lang="nb-NO" noProof="0" dirty="0" smtClean="0"/>
              <a:t>Omsorg for pasient, husarbeid, omsorg for søsken, finansielt/praktisk arbeid?</a:t>
            </a:r>
            <a:endParaRPr lang="nb-NO" noProof="0" dirty="0"/>
          </a:p>
        </p:txBody>
      </p:sp>
    </p:spTree>
    <p:extLst>
      <p:ext uri="{BB962C8B-B14F-4D97-AF65-F5344CB8AC3E}">
        <p14:creationId xmlns:p14="http://schemas.microsoft.com/office/powerpoint/2010/main" val="1035067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Shape 217"/>
          <p:cNvSpPr>
            <a:spLocks noGrp="1" noRot="1" noChangeAspect="1"/>
          </p:cNvSpPr>
          <p:nvPr>
            <p:ph type="sldImg"/>
          </p:nvPr>
        </p:nvSpPr>
        <p:spPr>
          <a:xfrm>
            <a:off x="1143000" y="685800"/>
            <a:ext cx="4572000" cy="3429000"/>
          </a:xfrm>
          <a:prstGeom prst="rect">
            <a:avLst/>
          </a:prstGeom>
        </p:spPr>
        <p:txBody>
          <a:bodyPr/>
          <a:lstStyle/>
          <a:p>
            <a:endParaRPr/>
          </a:p>
        </p:txBody>
      </p:sp>
      <p:sp>
        <p:nvSpPr>
          <p:cNvPr id="218" name="Shape 218"/>
          <p:cNvSpPr>
            <a:spLocks noGrp="1"/>
          </p:cNvSpPr>
          <p:nvPr>
            <p:ph type="body" sz="quarter" idx="1"/>
          </p:nvPr>
        </p:nvSpPr>
        <p:spPr>
          <a:prstGeom prst="rect">
            <a:avLst/>
          </a:prstGeom>
        </p:spPr>
        <p:txBody>
          <a:bodyPr/>
          <a:lstStyle/>
          <a:p>
            <a:r>
              <a:rPr/>
              <a:t>Tidlig i pasientforløpet gjør helsepersonell en vurdering om barn og unges behov for informasjon og oppfølging bør avklares nærmere. </a:t>
            </a:r>
          </a:p>
          <a:p>
            <a:endParaRPr/>
          </a:p>
          <a:p>
            <a:pPr>
              <a:defRPr b="1"/>
            </a:pPr>
            <a:r>
              <a:rPr/>
              <a:t>Er barna tilstrekkelig ivaretatt?</a:t>
            </a:r>
          </a:p>
          <a:p>
            <a:pPr marL="249000" indent="-249000">
              <a:buClr>
                <a:srgbClr val="535353"/>
              </a:buClr>
              <a:buSzPct val="82000"/>
              <a:buChar char="•"/>
            </a:pPr>
            <a:r>
              <a:rPr/>
              <a:t>Er det tvil om barna er ivaretatt besluttes det å avklare barnas behov for informasjon og oppfølging</a:t>
            </a:r>
          </a:p>
          <a:p>
            <a:pPr marL="249000" indent="-249000">
              <a:buClr>
                <a:srgbClr val="535353"/>
              </a:buClr>
              <a:buSzPct val="82000"/>
              <a:buChar char="•"/>
            </a:pPr>
            <a:r>
              <a:rPr/>
              <a:t>Det skal være lav terskel for å tilby bistand</a:t>
            </a:r>
          </a:p>
          <a:p>
            <a:endParaRPr/>
          </a:p>
          <a:p>
            <a:pPr>
              <a:defRPr b="1"/>
            </a:pPr>
            <a:r>
              <a:rPr/>
              <a:t>Er opplysningene tilstrekkelige?</a:t>
            </a:r>
          </a:p>
          <a:p>
            <a:pPr marL="249000" indent="-249000">
              <a:buClr>
                <a:srgbClr val="535353"/>
              </a:buClr>
              <a:buSzPct val="82000"/>
              <a:buChar char="•"/>
            </a:pPr>
            <a:r>
              <a:rPr/>
              <a:t>Hvis avklaringen om pasientens barn/søsken ikke har gitt gode nok eller tilstrekkelig opplysninger, så besluttes det å avklare barnas behov for informasjon og oppfølging</a:t>
            </a:r>
          </a:p>
        </p:txBody>
      </p:sp>
    </p:spTree>
    <p:extLst>
      <p:ext uri="{BB962C8B-B14F-4D97-AF65-F5344CB8AC3E}">
        <p14:creationId xmlns:p14="http://schemas.microsoft.com/office/powerpoint/2010/main" val="1759007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a:spLocks noGrp="1" noRot="1" noChangeAspect="1"/>
          </p:cNvSpPr>
          <p:nvPr>
            <p:ph type="sldImg"/>
          </p:nvPr>
        </p:nvSpPr>
        <p:spPr>
          <a:xfrm>
            <a:off x="1143000" y="685800"/>
            <a:ext cx="4572000" cy="3429000"/>
          </a:xfrm>
          <a:prstGeom prst="rect">
            <a:avLst/>
          </a:prstGeom>
        </p:spPr>
        <p:txBody>
          <a:bodyPr/>
          <a:lstStyle/>
          <a:p>
            <a:endParaRPr/>
          </a:p>
        </p:txBody>
      </p:sp>
      <p:sp>
        <p:nvSpPr>
          <p:cNvPr id="225" name="Shape 225"/>
          <p:cNvSpPr>
            <a:spLocks noGrp="1"/>
          </p:cNvSpPr>
          <p:nvPr>
            <p:ph type="body" sz="quarter" idx="1"/>
          </p:nvPr>
        </p:nvSpPr>
        <p:spPr>
          <a:prstGeom prst="rect">
            <a:avLst/>
          </a:prstGeom>
        </p:spPr>
        <p:txBody>
          <a:bodyPr/>
          <a:lstStyle/>
          <a:p>
            <a:r>
              <a:rPr/>
              <a:t>Helsepersonell kan avklare forhold rundt familien og sykdommen ved at barna er et tema i pasientkontakten. </a:t>
            </a:r>
          </a:p>
          <a:p>
            <a:endParaRPr/>
          </a:p>
          <a:p>
            <a:pPr>
              <a:defRPr b="1"/>
            </a:pPr>
            <a:r>
              <a:rPr/>
              <a:t>Avklare sammen med pasienten, den andre forelderen eller barnets foreldre </a:t>
            </a:r>
          </a:p>
          <a:p>
            <a:pPr marL="249000" indent="-249000">
              <a:buClr>
                <a:srgbClr val="535353"/>
              </a:buClr>
              <a:buSzPct val="82000"/>
              <a:buChar char="•"/>
            </a:pPr>
            <a:r>
              <a:rPr/>
              <a:t>Avklaringen gjøres i samarbeid med pasienten/foreldre </a:t>
            </a:r>
          </a:p>
          <a:p>
            <a:pPr marL="249000" indent="-249000">
              <a:buClr>
                <a:srgbClr val="535353"/>
              </a:buClr>
              <a:buSzPct val="82000"/>
              <a:buChar char="•"/>
            </a:pPr>
            <a:r>
              <a:rPr/>
              <a:t>Avklaringen gjøres innenfor rammene av taushetsplikten – pasienten avgjør hvem som deltar</a:t>
            </a:r>
          </a:p>
          <a:p>
            <a:endParaRPr/>
          </a:p>
          <a:p>
            <a:pPr>
              <a:defRPr b="1"/>
            </a:pPr>
            <a:r>
              <a:rPr/>
              <a:t>Gjennomføre egne samtaler eller inkludere i annen kontakt</a:t>
            </a:r>
          </a:p>
          <a:p>
            <a:pPr marL="249000" indent="-249000">
              <a:buClr>
                <a:srgbClr val="535353"/>
              </a:buClr>
              <a:buSzPct val="82000"/>
              <a:buChar char="•"/>
            </a:pPr>
            <a:r>
              <a:rPr/>
              <a:t>Valg av tid, sted og form er avhengig av hva som er fornuftig og naturlig</a:t>
            </a:r>
          </a:p>
        </p:txBody>
      </p:sp>
    </p:spTree>
    <p:extLst>
      <p:ext uri="{BB962C8B-B14F-4D97-AF65-F5344CB8AC3E}">
        <p14:creationId xmlns:p14="http://schemas.microsoft.com/office/powerpoint/2010/main" val="1377184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Shape 234"/>
          <p:cNvSpPr>
            <a:spLocks noGrp="1" noRot="1" noChangeAspect="1"/>
          </p:cNvSpPr>
          <p:nvPr>
            <p:ph type="sldImg"/>
          </p:nvPr>
        </p:nvSpPr>
        <p:spPr>
          <a:xfrm>
            <a:off x="1143000" y="685800"/>
            <a:ext cx="4572000" cy="3429000"/>
          </a:xfrm>
          <a:prstGeom prst="rect">
            <a:avLst/>
          </a:prstGeom>
        </p:spPr>
        <p:txBody>
          <a:bodyPr/>
          <a:lstStyle/>
          <a:p>
            <a:endParaRPr/>
          </a:p>
        </p:txBody>
      </p:sp>
      <p:sp>
        <p:nvSpPr>
          <p:cNvPr id="235" name="Shape 235"/>
          <p:cNvSpPr>
            <a:spLocks noGrp="1"/>
          </p:cNvSpPr>
          <p:nvPr>
            <p:ph type="body" sz="quarter" idx="1"/>
          </p:nvPr>
        </p:nvSpPr>
        <p:spPr>
          <a:prstGeom prst="rect">
            <a:avLst/>
          </a:prstGeom>
        </p:spPr>
        <p:txBody>
          <a:bodyPr/>
          <a:lstStyle/>
          <a:p>
            <a:r>
              <a:rPr lang="nb-NO" noProof="0" dirty="0" smtClean="0"/>
              <a:t>Helsepersonell informerer om at formålet med avklaringen er å bli kjent med barnas situasjon og behov for informasjon og oppfølging. De formidler også at det er vanlig og viktig å snakke om hvordan barna har og at barn trenger åpenhet. </a:t>
            </a:r>
          </a:p>
          <a:p>
            <a:endParaRPr lang="nb-NO" noProof="0" dirty="0" smtClean="0"/>
          </a:p>
          <a:p>
            <a:pPr>
              <a:defRPr b="1"/>
            </a:pPr>
            <a:r>
              <a:rPr lang="nb-NO" noProof="0" dirty="0" smtClean="0"/>
              <a:t>Hvordan har barna det?</a:t>
            </a:r>
          </a:p>
          <a:p>
            <a:pPr marL="249000" indent="-249000">
              <a:buClr>
                <a:srgbClr val="535353"/>
              </a:buClr>
              <a:buSzPct val="82000"/>
              <a:buChar char="•"/>
            </a:pPr>
            <a:r>
              <a:rPr lang="nb-NO" noProof="0" dirty="0" smtClean="0"/>
              <a:t>Hvordan opplever barna situasjonen? </a:t>
            </a:r>
          </a:p>
          <a:p>
            <a:pPr marL="249000" indent="-249000">
              <a:buClr>
                <a:srgbClr val="535353"/>
              </a:buClr>
              <a:buSzPct val="82000"/>
              <a:buChar char="•"/>
            </a:pPr>
            <a:r>
              <a:rPr lang="nb-NO" noProof="0" dirty="0" smtClean="0"/>
              <a:t>Hvordan påvirkes og påvirker barna situasjonen? Mestrer eller strever?</a:t>
            </a:r>
          </a:p>
          <a:p>
            <a:pPr marL="249000" indent="-249000">
              <a:buClr>
                <a:srgbClr val="535353"/>
              </a:buClr>
              <a:buSzPct val="82000"/>
              <a:buChar char="•"/>
            </a:pPr>
            <a:r>
              <a:rPr lang="nb-NO" noProof="0" dirty="0" smtClean="0"/>
              <a:t>Hvilke reaksjoner har barna vist? (</a:t>
            </a:r>
            <a:r>
              <a:rPr lang="nb-NO" noProof="0" dirty="0" err="1" smtClean="0"/>
              <a:t>f.eks</a:t>
            </a:r>
            <a:r>
              <a:rPr lang="nb-NO" noProof="0" dirty="0" smtClean="0"/>
              <a:t> tristhet, ensomhet, omsorg for den som er syk, ønske om å hjelpe til, redsel, skyldfølelse, sinne, skole/konsentrasjonsproblematikk, kontaktsøkende, søvnvansker, somatiske plager)</a:t>
            </a:r>
          </a:p>
          <a:p>
            <a:endParaRPr lang="nb-NO" noProof="0" dirty="0" smtClean="0"/>
          </a:p>
          <a:p>
            <a:pPr>
              <a:defRPr b="1"/>
            </a:pPr>
            <a:r>
              <a:rPr lang="nb-NO" noProof="0" dirty="0" smtClean="0"/>
              <a:t>Hvordan påvirkes hverdagslivet til barna?</a:t>
            </a:r>
          </a:p>
          <a:p>
            <a:pPr marL="249000" indent="-249000">
              <a:buClr>
                <a:srgbClr val="535353"/>
              </a:buClr>
              <a:buSzPct val="82000"/>
              <a:buChar char="•"/>
            </a:pPr>
            <a:r>
              <a:rPr lang="nb-NO" noProof="0" dirty="0" smtClean="0"/>
              <a:t>Hvordan påvirkes rutiner, omsorgsoppgaver, barnehage/skole og fritidsaktiviteter?</a:t>
            </a:r>
          </a:p>
          <a:p>
            <a:endParaRPr lang="nb-NO" noProof="0" dirty="0" smtClean="0"/>
          </a:p>
          <a:p>
            <a:pPr>
              <a:defRPr b="1"/>
            </a:pPr>
            <a:r>
              <a:rPr lang="nb-NO" noProof="0" dirty="0" smtClean="0"/>
              <a:t>Hva kan barna ha behov for å vite?</a:t>
            </a:r>
          </a:p>
          <a:p>
            <a:pPr marL="249000" indent="-249000">
              <a:buClr>
                <a:srgbClr val="535353"/>
              </a:buClr>
              <a:buSzPct val="82000"/>
              <a:buChar char="•"/>
            </a:pPr>
            <a:r>
              <a:rPr lang="nb-NO" noProof="0" dirty="0" smtClean="0"/>
              <a:t>Hva har barna sett, hørt eller blitt fortalt?</a:t>
            </a:r>
          </a:p>
          <a:p>
            <a:pPr marL="249000" indent="-249000">
              <a:buClr>
                <a:srgbClr val="535353"/>
              </a:buClr>
              <a:buSzPct val="82000"/>
              <a:buChar char="•"/>
            </a:pPr>
            <a:r>
              <a:rPr lang="nb-NO" noProof="0" dirty="0" smtClean="0"/>
              <a:t>Hva har barna selv sagt eller vist behov for?</a:t>
            </a:r>
          </a:p>
          <a:p>
            <a:pPr marL="249000" indent="-249000">
              <a:buClr>
                <a:srgbClr val="535353"/>
              </a:buClr>
              <a:buSzPct val="82000"/>
              <a:buChar char="•"/>
            </a:pPr>
            <a:r>
              <a:rPr lang="nb-NO" noProof="0" dirty="0" smtClean="0"/>
              <a:t>Kan de ha behov for å vite om sykdom/behandling/prognose, familieliv og hverdagsliv?</a:t>
            </a:r>
          </a:p>
          <a:p>
            <a:endParaRPr lang="nb-NO" noProof="0" dirty="0" smtClean="0"/>
          </a:p>
          <a:p>
            <a:pPr>
              <a:defRPr b="1"/>
            </a:pPr>
            <a:r>
              <a:rPr lang="nb-NO" noProof="0" dirty="0" smtClean="0"/>
              <a:t>Hvem er ressurspersoner for barna?</a:t>
            </a:r>
          </a:p>
          <a:p>
            <a:pPr marL="249000" indent="-249000">
              <a:buClr>
                <a:srgbClr val="535353"/>
              </a:buClr>
              <a:buSzPct val="82000"/>
              <a:buChar char="•"/>
            </a:pPr>
            <a:r>
              <a:rPr lang="nb-NO" noProof="0" dirty="0" smtClean="0"/>
              <a:t>Personer som kan ha en omsorgsrolle/ eller være en støtte for barna</a:t>
            </a:r>
          </a:p>
          <a:p>
            <a:pPr marL="249000" indent="-249000">
              <a:buClr>
                <a:srgbClr val="535353"/>
              </a:buClr>
              <a:buSzPct val="82000"/>
              <a:buChar char="•"/>
            </a:pPr>
            <a:r>
              <a:rPr lang="nb-NO" noProof="0" dirty="0" smtClean="0"/>
              <a:t>Familie, venner, naboer, ansatte i barnehage/skole, trenere/ledere</a:t>
            </a:r>
          </a:p>
          <a:p>
            <a:pPr marL="249000" indent="-249000">
              <a:buClr>
                <a:srgbClr val="535353"/>
              </a:buClr>
              <a:buSzPct val="82000"/>
              <a:buChar char="•"/>
            </a:pPr>
            <a:r>
              <a:rPr lang="nb-NO" noProof="0" dirty="0" smtClean="0"/>
              <a:t>Har barna kontakt med andre tjenester?</a:t>
            </a:r>
            <a:endParaRPr lang="nb-NO" noProof="0" dirty="0"/>
          </a:p>
        </p:txBody>
      </p:sp>
    </p:spTree>
    <p:extLst>
      <p:ext uri="{BB962C8B-B14F-4D97-AF65-F5344CB8AC3E}">
        <p14:creationId xmlns:p14="http://schemas.microsoft.com/office/powerpoint/2010/main" val="764034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 name="Shape 103"/>
          <p:cNvSpPr>
            <a:spLocks noGrp="1"/>
          </p:cNvSpPr>
          <p:nvPr>
            <p:ph type="body" sz="quarter" idx="1"/>
          </p:nvPr>
        </p:nvSpPr>
        <p:spPr>
          <a:prstGeom prst="rect">
            <a:avLst/>
          </a:prstGeom>
        </p:spPr>
        <p:txBody>
          <a:bodyPr/>
          <a:lstStyle/>
          <a:p>
            <a:endParaRPr dirty="0"/>
          </a:p>
          <a:p>
            <a:r>
              <a:rPr dirty="0"/>
              <a:t>Mange </a:t>
            </a:r>
            <a:r>
              <a:rPr lang="nb-NO" noProof="0" dirty="0" smtClean="0"/>
              <a:t>pasienter i spesialisthelsetjenesten </a:t>
            </a:r>
            <a:r>
              <a:rPr dirty="0" smtClean="0"/>
              <a:t>har </a:t>
            </a:r>
            <a:r>
              <a:rPr dirty="0"/>
              <a:t>barn eller søsken under 18 år. Multisenterstudien om barn som pårørende i spesialisthelsetjenesten estimerer 200 000 pasienter som til sammen har 350 000 barn. Det er foreløpig ingen oversikt over antall søsken. Søsken som pasienter kan være over eller under 18 år.</a:t>
            </a:r>
          </a:p>
          <a:p>
            <a:endParaRPr dirty="0"/>
          </a:p>
          <a:p>
            <a:endParaRPr dirty="0"/>
          </a:p>
          <a:p>
            <a:pPr>
              <a:defRPr b="1"/>
            </a:pPr>
            <a:r>
              <a:rPr dirty="0"/>
              <a:t>Helsepersonell bidrar til at barn får informasjon og nødvendig oppfølging</a:t>
            </a:r>
          </a:p>
          <a:p>
            <a:pPr marL="249000" indent="-249000">
              <a:buClr>
                <a:srgbClr val="535353"/>
              </a:buClr>
              <a:buSzPct val="82000"/>
              <a:buChar char="•"/>
            </a:pPr>
            <a:r>
              <a:rPr dirty="0"/>
              <a:t>Oppgaven gjelder alt helsepersonell </a:t>
            </a:r>
            <a:r>
              <a:rPr dirty="0" smtClean="0"/>
              <a:t>(</a:t>
            </a:r>
            <a:r>
              <a:rPr lang="nb-NO" dirty="0" smtClean="0"/>
              <a:t>se </a:t>
            </a:r>
            <a:r>
              <a:rPr lang="nb-NO" noProof="0" dirty="0" smtClean="0"/>
              <a:t>lysbilde</a:t>
            </a:r>
            <a:r>
              <a:rPr dirty="0" smtClean="0"/>
              <a:t> 1</a:t>
            </a:r>
            <a:r>
              <a:rPr lang="nb-NO" dirty="0" smtClean="0"/>
              <a:t>3</a:t>
            </a:r>
            <a:r>
              <a:rPr dirty="0" smtClean="0"/>
              <a:t>)</a:t>
            </a:r>
            <a:endParaRPr dirty="0"/>
          </a:p>
          <a:p>
            <a:pPr marL="249000" indent="-249000">
              <a:buClr>
                <a:srgbClr val="535353"/>
              </a:buClr>
              <a:buSzPct val="82000"/>
              <a:buChar char="•"/>
            </a:pPr>
            <a:r>
              <a:rPr dirty="0"/>
              <a:t>Oppgaven inngår som </a:t>
            </a:r>
            <a:r>
              <a:rPr lang="nb-NO" dirty="0" smtClean="0"/>
              <a:t>e</a:t>
            </a:r>
            <a:r>
              <a:rPr dirty="0" smtClean="0"/>
              <a:t>n </a:t>
            </a:r>
            <a:r>
              <a:rPr dirty="0"/>
              <a:t>del av helsehjelpen som gis til pasienten</a:t>
            </a:r>
          </a:p>
          <a:p>
            <a:pPr marL="249000" indent="-249000">
              <a:buClr>
                <a:srgbClr val="535353"/>
              </a:buClr>
              <a:buSzPct val="82000"/>
              <a:buChar char="•"/>
            </a:pPr>
            <a:r>
              <a:rPr dirty="0"/>
              <a:t>Oppgaven er lovbestemt </a:t>
            </a:r>
            <a:r>
              <a:rPr dirty="0" smtClean="0"/>
              <a:t>(</a:t>
            </a:r>
            <a:r>
              <a:rPr lang="nb-NO" dirty="0" smtClean="0"/>
              <a:t>se l</a:t>
            </a:r>
            <a:r>
              <a:rPr dirty="0" smtClean="0"/>
              <a:t>ysbilde </a:t>
            </a:r>
            <a:r>
              <a:rPr dirty="0"/>
              <a:t>6)</a:t>
            </a:r>
          </a:p>
          <a:p>
            <a:endParaRPr dirty="0"/>
          </a:p>
          <a:p>
            <a:pPr>
              <a:defRPr b="1"/>
            </a:pPr>
            <a:r>
              <a:rPr dirty="0"/>
              <a:t>Barns behov ved sykdom, skade eller avhengighet i familie</a:t>
            </a:r>
          </a:p>
          <a:p>
            <a:pPr marL="249000" indent="-249000">
              <a:buClr>
                <a:srgbClr val="535353"/>
              </a:buClr>
              <a:buSzPct val="82000"/>
              <a:buChar char="•"/>
            </a:pPr>
            <a:r>
              <a:rPr dirty="0"/>
              <a:t>Bakgrunnen for helsepersonells oppgave er kunnskap om barns situasjon og behov </a:t>
            </a:r>
          </a:p>
          <a:p>
            <a:pPr marL="249000" indent="-249000">
              <a:buClr>
                <a:srgbClr val="535353"/>
              </a:buClr>
              <a:buSzPct val="82000"/>
              <a:buChar char="•"/>
            </a:pPr>
            <a:r>
              <a:rPr dirty="0"/>
              <a:t>Barn har behov for å forstå, delta og få anerkjennelse (se lysbilde </a:t>
            </a:r>
            <a:r>
              <a:rPr dirty="0" smtClean="0"/>
              <a:t>4</a:t>
            </a:r>
            <a:r>
              <a:rPr dirty="0"/>
              <a:t>)</a:t>
            </a:r>
            <a:br>
              <a:rPr dirty="0"/>
            </a:br>
            <a:endParaRPr dirty="0"/>
          </a:p>
          <a:p>
            <a:pPr>
              <a:defRPr b="1"/>
            </a:pPr>
            <a:r>
              <a:rPr dirty="0"/>
              <a:t>Informasjon om helsetilstand og behandling</a:t>
            </a:r>
          </a:p>
          <a:p>
            <a:pPr marL="249000" indent="-249000">
              <a:buClr>
                <a:srgbClr val="535353"/>
              </a:buClr>
              <a:buSzPct val="82000"/>
              <a:buChar char="•"/>
            </a:pPr>
            <a:r>
              <a:rPr dirty="0"/>
              <a:t>Barn trenger konkret og tilpasset informasjon om helsetilstand, behandling og prognose</a:t>
            </a:r>
          </a:p>
          <a:p>
            <a:pPr marL="249000" indent="-249000">
              <a:buClr>
                <a:srgbClr val="535353"/>
              </a:buClr>
              <a:buSzPct val="82000"/>
              <a:buChar char="•"/>
            </a:pPr>
            <a:r>
              <a:rPr dirty="0"/>
              <a:t>Barn trenger informasjon for å forstå og håndtere egen situasjon, bli inkludert i det som skjer og for å kunne delta på egne premisser</a:t>
            </a:r>
            <a:br>
              <a:rPr dirty="0"/>
            </a:br>
            <a:endParaRPr dirty="0"/>
          </a:p>
          <a:p>
            <a:pPr>
              <a:defRPr b="1"/>
            </a:pPr>
            <a:r>
              <a:rPr dirty="0"/>
              <a:t>Oppfølging for å mestre situasjonen </a:t>
            </a:r>
          </a:p>
          <a:p>
            <a:pPr marL="249000" indent="-249000">
              <a:buClr>
                <a:srgbClr val="535353"/>
              </a:buClr>
              <a:buSzPct val="82000"/>
              <a:buChar char="•"/>
            </a:pPr>
            <a:r>
              <a:rPr dirty="0"/>
              <a:t>Barn kan ha behov for oppfølging for å mestre følelser, reaksjoner og hverdagsliv i familien/barnehage/skole</a:t>
            </a:r>
          </a:p>
          <a:p>
            <a:pPr marL="249000" indent="-249000">
              <a:buClr>
                <a:srgbClr val="535353"/>
              </a:buClr>
              <a:buSzPct val="82000"/>
              <a:buChar char="•"/>
            </a:pPr>
            <a:r>
              <a:rPr dirty="0"/>
              <a:t>Eksempler på oppfølging kan være samtaler, besøk på behandlingssted, samarbeid med barnehage/skole og eksterne instanser</a:t>
            </a:r>
          </a:p>
          <a:p>
            <a:endParaRPr dirty="0"/>
          </a:p>
          <a:p>
            <a:endParaRPr dirty="0"/>
          </a:p>
        </p:txBody>
      </p:sp>
    </p:spTree>
    <p:extLst>
      <p:ext uri="{BB962C8B-B14F-4D97-AF65-F5344CB8AC3E}">
        <p14:creationId xmlns:p14="http://schemas.microsoft.com/office/powerpoint/2010/main" val="213951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Shape 244"/>
          <p:cNvSpPr>
            <a:spLocks noGrp="1" noRot="1" noChangeAspect="1"/>
          </p:cNvSpPr>
          <p:nvPr>
            <p:ph type="sldImg"/>
          </p:nvPr>
        </p:nvSpPr>
        <p:spPr>
          <a:xfrm>
            <a:off x="1143000" y="685800"/>
            <a:ext cx="4572000" cy="3429000"/>
          </a:xfrm>
          <a:prstGeom prst="rect">
            <a:avLst/>
          </a:prstGeom>
        </p:spPr>
        <p:txBody>
          <a:bodyPr/>
          <a:lstStyle/>
          <a:p>
            <a:endParaRPr/>
          </a:p>
        </p:txBody>
      </p:sp>
      <p:sp>
        <p:nvSpPr>
          <p:cNvPr id="245" name="Shape 245"/>
          <p:cNvSpPr>
            <a:spLocks noGrp="1"/>
          </p:cNvSpPr>
          <p:nvPr>
            <p:ph type="body" sz="quarter" idx="1"/>
          </p:nvPr>
        </p:nvSpPr>
        <p:spPr>
          <a:prstGeom prst="rect">
            <a:avLst/>
          </a:prstGeom>
        </p:spPr>
        <p:txBody>
          <a:bodyPr/>
          <a:lstStyle/>
          <a:p>
            <a:r>
              <a:rPr lang="nb-NO" noProof="0" dirty="0" smtClean="0"/>
              <a:t>Helsepersonell oppfordrer og støtter pasient/foreldre til å følge opp egne barn, og etterspør hva de trenger. Helsepersonell bistår og avtaler hvem som gjør hva og når. Vær oppmerksom på det pasient/foreldre ikke ønsker eller klarer å gjøre selv.  </a:t>
            </a:r>
          </a:p>
          <a:p>
            <a:endParaRPr lang="nb-NO" noProof="0" dirty="0" smtClean="0"/>
          </a:p>
          <a:p>
            <a:pPr>
              <a:defRPr b="1"/>
            </a:pPr>
            <a:r>
              <a:rPr lang="nb-NO" noProof="0" dirty="0" smtClean="0"/>
              <a:t>Informasjon om sykdom, behandling og prognose</a:t>
            </a:r>
          </a:p>
          <a:p>
            <a:pPr marL="249000" indent="-249000">
              <a:buClr>
                <a:srgbClr val="535353"/>
              </a:buClr>
              <a:buSzPct val="82000"/>
              <a:buChar char="•"/>
            </a:pPr>
            <a:r>
              <a:rPr lang="nb-NO" noProof="0" dirty="0" smtClean="0"/>
              <a:t>Konkret, alderstilpasset informasjon til barna selv</a:t>
            </a:r>
          </a:p>
          <a:p>
            <a:pPr marL="249000" indent="-249000">
              <a:buClr>
                <a:srgbClr val="535353"/>
              </a:buClr>
              <a:buSzPct val="82000"/>
              <a:buChar char="•"/>
            </a:pPr>
            <a:r>
              <a:rPr lang="nb-NO" noProof="0" dirty="0" smtClean="0"/>
              <a:t>Etterspørre og anerkjenne barnas erfaringer og opplevelser</a:t>
            </a:r>
          </a:p>
          <a:p>
            <a:pPr marL="249000" indent="-249000">
              <a:buClr>
                <a:srgbClr val="535353"/>
              </a:buClr>
              <a:buSzPct val="82000"/>
              <a:buChar char="•"/>
            </a:pPr>
            <a:r>
              <a:rPr lang="nb-NO" noProof="0" dirty="0" smtClean="0"/>
              <a:t>Vise til pasient- og pårørendeinformasjon</a:t>
            </a:r>
          </a:p>
          <a:p>
            <a:pPr marL="249000" indent="-249000">
              <a:buClr>
                <a:srgbClr val="535353"/>
              </a:buClr>
              <a:buSzPct val="82000"/>
              <a:buChar char="•"/>
            </a:pPr>
            <a:r>
              <a:rPr lang="nb-NO" noProof="0" dirty="0" smtClean="0"/>
              <a:t>Informere/veilede om aktuelle tiltak og tjenester for barna og familien</a:t>
            </a:r>
          </a:p>
          <a:p>
            <a:endParaRPr lang="nb-NO" noProof="0" dirty="0" smtClean="0"/>
          </a:p>
          <a:p>
            <a:pPr>
              <a:defRPr b="1"/>
            </a:pPr>
            <a:r>
              <a:rPr lang="nb-NO" noProof="0" dirty="0" smtClean="0"/>
              <a:t>Besøk på behandlingssted</a:t>
            </a:r>
          </a:p>
          <a:p>
            <a:pPr marL="249000" indent="-249000">
              <a:buClr>
                <a:srgbClr val="535353"/>
              </a:buClr>
              <a:buSzPct val="82000"/>
              <a:buChar char="•"/>
            </a:pPr>
            <a:r>
              <a:rPr lang="nb-NO" noProof="0" dirty="0" smtClean="0"/>
              <a:t>Behandlingssted bør være tilrettelagt for besøk av barn i ulike aldre (egnet rom, bøker, leker, aktiviteter, informasjonsmateriell)</a:t>
            </a:r>
          </a:p>
          <a:p>
            <a:pPr marL="249000" indent="-249000">
              <a:buClr>
                <a:srgbClr val="535353"/>
              </a:buClr>
              <a:buSzPct val="82000"/>
              <a:buChar char="•"/>
            </a:pPr>
            <a:r>
              <a:rPr lang="nb-NO" noProof="0" dirty="0" smtClean="0"/>
              <a:t>Bidra til at barna er forberedt på hva som venter dem ved besøk</a:t>
            </a:r>
          </a:p>
          <a:p>
            <a:pPr marL="249000" indent="-249000">
              <a:buClr>
                <a:srgbClr val="535353"/>
              </a:buClr>
              <a:buSzPct val="82000"/>
              <a:buChar char="•"/>
            </a:pPr>
            <a:r>
              <a:rPr lang="nb-NO" noProof="0" dirty="0" smtClean="0"/>
              <a:t>Være imøtekommende, tilby omvisning og informasjon om behandlingstedet</a:t>
            </a:r>
          </a:p>
          <a:p>
            <a:endParaRPr lang="nb-NO" noProof="0" dirty="0" smtClean="0"/>
          </a:p>
          <a:p>
            <a:pPr>
              <a:defRPr b="1"/>
            </a:pPr>
            <a:r>
              <a:rPr lang="nb-NO" noProof="0" dirty="0" smtClean="0"/>
              <a:t>Informasjon til nettverk, barnehage og skole</a:t>
            </a:r>
          </a:p>
          <a:p>
            <a:pPr marL="249000" indent="-249000">
              <a:buClr>
                <a:srgbClr val="535353"/>
              </a:buClr>
              <a:buSzPct val="82000"/>
              <a:buChar char="•"/>
            </a:pPr>
            <a:r>
              <a:rPr lang="nb-NO" noProof="0" dirty="0" smtClean="0"/>
              <a:t>Samarbeide med pasient/foreldre/barn om å informere andre</a:t>
            </a:r>
          </a:p>
          <a:p>
            <a:pPr marL="249000" indent="-249000">
              <a:buClr>
                <a:srgbClr val="535353"/>
              </a:buClr>
              <a:buSzPct val="82000"/>
              <a:buChar char="•"/>
            </a:pPr>
            <a:r>
              <a:rPr lang="nb-NO" noProof="0" dirty="0" smtClean="0"/>
              <a:t>Det er ikke nødvendig med detaljert informasjon om sykdom/behandling</a:t>
            </a:r>
          </a:p>
          <a:p>
            <a:pPr marL="249000" indent="-249000">
              <a:buClr>
                <a:srgbClr val="535353"/>
              </a:buClr>
              <a:buSzPct val="82000"/>
              <a:buChar char="•"/>
            </a:pPr>
            <a:r>
              <a:rPr lang="nb-NO" noProof="0" dirty="0" smtClean="0"/>
              <a:t>Konkret og enkel informasjon med vekt på barnas behov og hvordan støtte dem</a:t>
            </a:r>
          </a:p>
          <a:p>
            <a:pPr marL="249000" indent="-249000">
              <a:buClr>
                <a:srgbClr val="535353"/>
              </a:buClr>
              <a:buSzPct val="82000"/>
              <a:buChar char="•"/>
            </a:pPr>
            <a:r>
              <a:rPr lang="nb-NO" noProof="0" dirty="0" smtClean="0"/>
              <a:t>Oppfordre til at det tas kontakt med barn/foreldre for å avklare behov og støtte</a:t>
            </a:r>
            <a:endParaRPr lang="nb-NO" noProof="0" dirty="0"/>
          </a:p>
        </p:txBody>
      </p:sp>
    </p:spTree>
    <p:extLst>
      <p:ext uri="{BB962C8B-B14F-4D97-AF65-F5344CB8AC3E}">
        <p14:creationId xmlns:p14="http://schemas.microsoft.com/office/powerpoint/2010/main" val="13304775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Shape 251"/>
          <p:cNvSpPr>
            <a:spLocks noGrp="1" noRot="1" noChangeAspect="1"/>
          </p:cNvSpPr>
          <p:nvPr>
            <p:ph type="sldImg"/>
          </p:nvPr>
        </p:nvSpPr>
        <p:spPr>
          <a:xfrm>
            <a:off x="1143000" y="685800"/>
            <a:ext cx="4572000" cy="3429000"/>
          </a:xfrm>
          <a:prstGeom prst="rect">
            <a:avLst/>
          </a:prstGeom>
        </p:spPr>
        <p:txBody>
          <a:bodyPr/>
          <a:lstStyle/>
          <a:p>
            <a:endParaRPr/>
          </a:p>
        </p:txBody>
      </p:sp>
      <p:sp>
        <p:nvSpPr>
          <p:cNvPr id="252" name="Shape 252"/>
          <p:cNvSpPr>
            <a:spLocks noGrp="1"/>
          </p:cNvSpPr>
          <p:nvPr>
            <p:ph type="body" sz="quarter" idx="1"/>
          </p:nvPr>
        </p:nvSpPr>
        <p:spPr>
          <a:prstGeom prst="rect">
            <a:avLst/>
          </a:prstGeom>
        </p:spPr>
        <p:txBody>
          <a:bodyPr/>
          <a:lstStyle/>
          <a:p>
            <a:r>
              <a:rPr lang="nb-NO" noProof="0" dirty="0" smtClean="0"/>
              <a:t>De fleste barn og unge håndterer og mestrer sin situasjon når de får god informasjon. Barna har god nytte av oppfølging som praktisk hjelp i hjemmet, at aktiviteter opprettholdes og at skole/barnehage informeres. Noen barn har behov for mer oppfølging ut over dette.</a:t>
            </a:r>
          </a:p>
          <a:p>
            <a:endParaRPr lang="nb-NO" noProof="0" dirty="0" smtClean="0"/>
          </a:p>
          <a:p>
            <a:pPr>
              <a:defRPr b="1"/>
            </a:pPr>
            <a:r>
              <a:rPr lang="nb-NO" noProof="0" dirty="0" smtClean="0"/>
              <a:t>Helsehjelp for egen del</a:t>
            </a:r>
          </a:p>
          <a:p>
            <a:pPr marL="249000" indent="-249000">
              <a:buClr>
                <a:srgbClr val="535353"/>
              </a:buClr>
              <a:buSzPct val="82000"/>
              <a:buChar char="•"/>
            </a:pPr>
            <a:r>
              <a:rPr lang="nb-NO" noProof="0" dirty="0" smtClean="0"/>
              <a:t>Barn med egne helseproblemer eller symptomer over tid som går ut over daglig fungering, bør henvises til helsehjelp via fastlege </a:t>
            </a:r>
          </a:p>
          <a:p>
            <a:pPr marL="249000" indent="-249000">
              <a:buClr>
                <a:srgbClr val="535353"/>
              </a:buClr>
              <a:buSzPct val="82000"/>
              <a:buChar char="•"/>
            </a:pPr>
            <a:r>
              <a:rPr lang="nb-NO" noProof="0" dirty="0" smtClean="0"/>
              <a:t>Det kan være nedstemthet, søvnproblemer, manglende matlyst, tilbaketrekking fra venner og konsentrasjonsvansker over tid </a:t>
            </a:r>
          </a:p>
          <a:p>
            <a:endParaRPr lang="nb-NO" noProof="0" dirty="0" smtClean="0"/>
          </a:p>
          <a:p>
            <a:pPr>
              <a:defRPr b="1"/>
            </a:pPr>
            <a:r>
              <a:rPr lang="nb-NO" noProof="0" dirty="0" smtClean="0"/>
              <a:t>Veilede om aktuelle tiltak </a:t>
            </a:r>
          </a:p>
          <a:p>
            <a:pPr marL="249000" indent="-249000">
              <a:buClr>
                <a:srgbClr val="535353"/>
              </a:buClr>
              <a:buSzPct val="82000"/>
              <a:buChar char="•"/>
            </a:pPr>
            <a:r>
              <a:rPr lang="nb-NO" noProof="0" dirty="0" smtClean="0"/>
              <a:t>Informere/veilede om offentlige og frivillige interne og eksterne tiltak for barn som pårørende. Foretaket kan ha oversikter over aktuelle tiltak </a:t>
            </a:r>
          </a:p>
          <a:p>
            <a:pPr marL="249000" indent="-249000">
              <a:buClr>
                <a:srgbClr val="535353"/>
              </a:buClr>
              <a:buSzPct val="82000"/>
              <a:buChar char="•"/>
            </a:pPr>
            <a:r>
              <a:rPr lang="nb-NO" noProof="0" dirty="0" smtClean="0"/>
              <a:t>Informere/veilede om aktuelle barnetjenester som helsestasjon, skolehelsetjeneste, fastlege, barne- og ungdomspsykiatri i spesialisthelsetjenesten</a:t>
            </a:r>
          </a:p>
          <a:p>
            <a:endParaRPr lang="nb-NO" noProof="0" dirty="0" smtClean="0"/>
          </a:p>
          <a:p>
            <a:pPr>
              <a:defRPr b="1"/>
            </a:pPr>
            <a:r>
              <a:rPr lang="nb-NO" noProof="0" dirty="0" smtClean="0"/>
              <a:t>Bistå med å kontakte eksterne instanser</a:t>
            </a:r>
          </a:p>
          <a:p>
            <a:pPr marL="249000" indent="-249000">
              <a:buClr>
                <a:srgbClr val="535353"/>
              </a:buClr>
              <a:buSzPct val="82000"/>
              <a:buChar char="•"/>
            </a:pPr>
            <a:r>
              <a:rPr lang="nb-NO" noProof="0" dirty="0" smtClean="0"/>
              <a:t>Bistå med å etablere kontakt dersom familien ønsker det</a:t>
            </a:r>
          </a:p>
          <a:p>
            <a:pPr marL="249000" indent="-249000">
              <a:buClr>
                <a:srgbClr val="535353"/>
              </a:buClr>
              <a:buSzPct val="82000"/>
              <a:buChar char="•"/>
            </a:pPr>
            <a:r>
              <a:rPr lang="nb-NO" noProof="0" dirty="0" smtClean="0"/>
              <a:t>Tilby å videresende informasjon om barns behov og gjennomført barn som pårørende-arbeid</a:t>
            </a:r>
          </a:p>
          <a:p>
            <a:pPr marL="249000" indent="-249000">
              <a:buClr>
                <a:srgbClr val="535353"/>
              </a:buClr>
              <a:buSzPct val="82000"/>
              <a:buChar char="•"/>
            </a:pPr>
            <a:r>
              <a:rPr lang="nb-NO" noProof="0" dirty="0" smtClean="0"/>
              <a:t>Delta i samarbeidsmøter ved behov</a:t>
            </a:r>
            <a:endParaRPr lang="nb-NO" noProof="0" dirty="0"/>
          </a:p>
        </p:txBody>
      </p:sp>
    </p:spTree>
    <p:extLst>
      <p:ext uri="{BB962C8B-B14F-4D97-AF65-F5344CB8AC3E}">
        <p14:creationId xmlns:p14="http://schemas.microsoft.com/office/powerpoint/2010/main" val="17365007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Shape 261"/>
          <p:cNvSpPr>
            <a:spLocks noGrp="1" noRot="1" noChangeAspect="1"/>
          </p:cNvSpPr>
          <p:nvPr>
            <p:ph type="sldImg"/>
          </p:nvPr>
        </p:nvSpPr>
        <p:spPr>
          <a:xfrm>
            <a:off x="1143000" y="685800"/>
            <a:ext cx="4572000" cy="3429000"/>
          </a:xfrm>
          <a:prstGeom prst="rect">
            <a:avLst/>
          </a:prstGeom>
        </p:spPr>
        <p:txBody>
          <a:bodyPr/>
          <a:lstStyle/>
          <a:p>
            <a:endParaRPr/>
          </a:p>
        </p:txBody>
      </p:sp>
      <p:sp>
        <p:nvSpPr>
          <p:cNvPr id="262" name="Shape 262"/>
          <p:cNvSpPr>
            <a:spLocks noGrp="1"/>
          </p:cNvSpPr>
          <p:nvPr>
            <p:ph type="body" sz="quarter" idx="1"/>
          </p:nvPr>
        </p:nvSpPr>
        <p:spPr>
          <a:prstGeom prst="rect">
            <a:avLst/>
          </a:prstGeom>
        </p:spPr>
        <p:txBody>
          <a:bodyPr/>
          <a:lstStyle/>
          <a:p>
            <a:r>
              <a:rPr lang="nb-NO" noProof="0" dirty="0" smtClean="0"/>
              <a:t>Barneverntjenesten kan bistå med gode tiltak for barn og familier som opplever sykdom. Helsepersonell skal være oppmerksomme på forhold som kan innebære at barn kan ha behov for hjelp fra barneverntjenesten.</a:t>
            </a:r>
          </a:p>
          <a:p>
            <a:endParaRPr lang="nb-NO" noProof="0" dirty="0" smtClean="0"/>
          </a:p>
          <a:p>
            <a:pPr>
              <a:defRPr b="1"/>
            </a:pPr>
            <a:r>
              <a:rPr lang="nb-NO" noProof="0" dirty="0" smtClean="0"/>
              <a:t>Frivillige tiltak </a:t>
            </a:r>
          </a:p>
          <a:p>
            <a:pPr marL="249000" indent="-249000">
              <a:buClr>
                <a:srgbClr val="535353"/>
              </a:buClr>
              <a:buSzPct val="82000"/>
              <a:buChar char="•"/>
            </a:pPr>
            <a:r>
              <a:rPr lang="nb-NO" noProof="0" dirty="0" smtClean="0"/>
              <a:t>De fleste tiltak er frivillige og gjennomføres i samarbeid med barn og familie, f. eks råd og veiledning til familier, avlastning eller økonomisk støtte</a:t>
            </a:r>
          </a:p>
          <a:p>
            <a:pPr marL="249000" indent="-249000">
              <a:buClr>
                <a:srgbClr val="535353"/>
              </a:buClr>
              <a:buSzPct val="82000"/>
              <a:buChar char="•"/>
            </a:pPr>
            <a:r>
              <a:rPr lang="nb-NO" noProof="0" dirty="0" smtClean="0"/>
              <a:t>De fleste familier opplever samarbeidet med barnevernet som godt og nyttig</a:t>
            </a:r>
          </a:p>
          <a:p>
            <a:endParaRPr lang="nb-NO" noProof="0" dirty="0" smtClean="0"/>
          </a:p>
          <a:p>
            <a:pPr>
              <a:defRPr b="1"/>
            </a:pPr>
            <a:r>
              <a:rPr lang="nb-NO" noProof="0" dirty="0" smtClean="0"/>
              <a:t>Bekymring for omsorgssituasjon</a:t>
            </a:r>
          </a:p>
          <a:p>
            <a:pPr marL="249000" indent="-249000">
              <a:buClr>
                <a:srgbClr val="535353"/>
              </a:buClr>
              <a:buSzPct val="82000"/>
              <a:buChar char="•"/>
            </a:pPr>
            <a:r>
              <a:rPr lang="nb-NO" noProof="0" dirty="0" smtClean="0"/>
              <a:t>Bekymring for barns omsorgssituasjon skal dokumenteres og vurderes</a:t>
            </a:r>
          </a:p>
          <a:p>
            <a:pPr marL="249000" indent="-249000">
              <a:buClr>
                <a:srgbClr val="535353"/>
              </a:buClr>
              <a:buSzPct val="82000"/>
              <a:buChar char="•"/>
            </a:pPr>
            <a:r>
              <a:rPr lang="nb-NO" noProof="0" dirty="0" smtClean="0"/>
              <a:t>Bekymring tas opp med foreldre for å høre deres vurdering. UNNTAK: når barn liv og helse kan settes i fare</a:t>
            </a:r>
          </a:p>
          <a:p>
            <a:endParaRPr lang="nb-NO" noProof="0" dirty="0" smtClean="0"/>
          </a:p>
          <a:p>
            <a:pPr>
              <a:defRPr b="1"/>
            </a:pPr>
            <a:r>
              <a:rPr lang="nb-NO" noProof="0" dirty="0" smtClean="0"/>
              <a:t>Prosedyre for bekymringsmelding</a:t>
            </a:r>
          </a:p>
          <a:p>
            <a:pPr marL="249000" indent="-249000">
              <a:buClr>
                <a:srgbClr val="535353"/>
              </a:buClr>
              <a:buSzPct val="82000"/>
              <a:buChar char="•"/>
            </a:pPr>
            <a:r>
              <a:rPr lang="nb-NO" noProof="0" dirty="0" smtClean="0"/>
              <a:t>Ved grunn til mistanke om mishandling, alvorlig omsorgssvikt eller vedvarende alvorlige atferdsvansker skal det meldes til barneverntjenesten</a:t>
            </a:r>
          </a:p>
          <a:p>
            <a:pPr marL="249000" indent="-249000">
              <a:buClr>
                <a:srgbClr val="535353"/>
              </a:buClr>
              <a:buSzPct val="82000"/>
              <a:buChar char="•"/>
            </a:pPr>
            <a:r>
              <a:rPr lang="nb-NO" noProof="0" dirty="0" smtClean="0"/>
              <a:t>En bekymringsmelding krever ikke sikker viten, men at det foreligger konkrete forhold som gir grunn til å tro</a:t>
            </a:r>
          </a:p>
          <a:p>
            <a:pPr marL="249000" indent="-249000">
              <a:buClr>
                <a:srgbClr val="535353"/>
              </a:buClr>
              <a:buSzPct val="82000"/>
              <a:buChar char="•"/>
            </a:pPr>
            <a:r>
              <a:rPr lang="nb-NO" noProof="0" dirty="0" smtClean="0"/>
              <a:t>Følg foretakets prosedyre for håndtering av bekymring og melding til barneverntjenesten </a:t>
            </a:r>
          </a:p>
          <a:p>
            <a:endParaRPr lang="nb-NO" noProof="0" dirty="0" smtClean="0"/>
          </a:p>
          <a:p>
            <a:pPr>
              <a:defRPr b="1"/>
            </a:pPr>
            <a:r>
              <a:rPr lang="nb-NO" noProof="0" dirty="0" smtClean="0"/>
              <a:t>Selvstendig opplysningsplikt</a:t>
            </a:r>
          </a:p>
          <a:p>
            <a:pPr marL="249000" indent="-249000">
              <a:buClr>
                <a:srgbClr val="535353"/>
              </a:buClr>
              <a:buSzPct val="82000"/>
              <a:buChar char="•"/>
            </a:pPr>
            <a:r>
              <a:rPr lang="nb-NO" noProof="0" dirty="0" smtClean="0"/>
              <a:t>Opplysningsplikten er selvstendig, det vil si at den gjelder det enkelte helsepersonell</a:t>
            </a:r>
          </a:p>
          <a:p>
            <a:pPr marL="249000" indent="-249000">
              <a:buClr>
                <a:srgbClr val="535353"/>
              </a:buClr>
              <a:buSzPct val="82000"/>
              <a:buChar char="•"/>
            </a:pPr>
            <a:r>
              <a:rPr lang="nb-NO" noProof="0" dirty="0" smtClean="0"/>
              <a:t>Opplysningsplikten etter barnevernloven går foran taushetsplikten i andre lover</a:t>
            </a:r>
          </a:p>
          <a:p>
            <a:pPr marL="249000" indent="-249000">
              <a:buClr>
                <a:srgbClr val="535353"/>
              </a:buClr>
              <a:buSzPct val="82000"/>
              <a:buChar char="•"/>
            </a:pPr>
            <a:r>
              <a:rPr lang="nb-NO" noProof="0" dirty="0" smtClean="0"/>
              <a:t>Et godt råd ved tvil eller behov for veiledning: ring barneverntjenesten og diskuter saken anonymt</a:t>
            </a:r>
            <a:endParaRPr lang="nb-NO" noProof="0" dirty="0"/>
          </a:p>
        </p:txBody>
      </p:sp>
    </p:spTree>
    <p:extLst>
      <p:ext uri="{BB962C8B-B14F-4D97-AF65-F5344CB8AC3E}">
        <p14:creationId xmlns:p14="http://schemas.microsoft.com/office/powerpoint/2010/main" val="1064619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Shape 268"/>
          <p:cNvSpPr>
            <a:spLocks noGrp="1" noRot="1" noChangeAspect="1"/>
          </p:cNvSpPr>
          <p:nvPr>
            <p:ph type="sldImg"/>
          </p:nvPr>
        </p:nvSpPr>
        <p:spPr>
          <a:xfrm>
            <a:off x="1143000" y="685800"/>
            <a:ext cx="4572000" cy="3429000"/>
          </a:xfrm>
          <a:prstGeom prst="rect">
            <a:avLst/>
          </a:prstGeom>
        </p:spPr>
        <p:txBody>
          <a:bodyPr/>
          <a:lstStyle/>
          <a:p>
            <a:endParaRPr/>
          </a:p>
        </p:txBody>
      </p:sp>
      <p:sp>
        <p:nvSpPr>
          <p:cNvPr id="269" name="Shape 269"/>
          <p:cNvSpPr>
            <a:spLocks noGrp="1"/>
          </p:cNvSpPr>
          <p:nvPr>
            <p:ph type="body" sz="quarter" idx="1"/>
          </p:nvPr>
        </p:nvSpPr>
        <p:spPr>
          <a:prstGeom prst="rect">
            <a:avLst/>
          </a:prstGeom>
        </p:spPr>
        <p:txBody>
          <a:bodyPr/>
          <a:lstStyle/>
          <a:p>
            <a:pPr marL="249000" indent="-249000">
              <a:buClr>
                <a:srgbClr val="535353"/>
              </a:buClr>
              <a:buSzPct val="82000"/>
              <a:buChar char="•"/>
            </a:pPr>
            <a:endParaRPr lang="nb-NO" dirty="0" smtClean="0"/>
          </a:p>
          <a:p>
            <a:pPr marL="0" indent="0">
              <a:buClr>
                <a:srgbClr val="535353"/>
              </a:buClr>
              <a:buSzPct val="82000"/>
              <a:buNone/>
            </a:pPr>
            <a:r>
              <a:rPr lang="nb-NO" noProof="0" dirty="0" smtClean="0"/>
              <a:t>Samtykke, dokumentasjon</a:t>
            </a:r>
            <a:r>
              <a:rPr lang="nb-NO" baseline="0" noProof="0" dirty="0" smtClean="0"/>
              <a:t> og barneansvarlig personell er t</a:t>
            </a:r>
            <a:r>
              <a:rPr lang="nb-NO" noProof="0" dirty="0" smtClean="0"/>
              <a:t>re viktige tema i barn som pårørende-arbeidet</a:t>
            </a:r>
            <a:endParaRPr lang="nb-NO" noProof="0" dirty="0"/>
          </a:p>
        </p:txBody>
      </p:sp>
    </p:spTree>
    <p:extLst>
      <p:ext uri="{BB962C8B-B14F-4D97-AF65-F5344CB8AC3E}">
        <p14:creationId xmlns:p14="http://schemas.microsoft.com/office/powerpoint/2010/main" val="2315511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a:spLocks noGrp="1" noRot="1" noChangeAspect="1"/>
          </p:cNvSpPr>
          <p:nvPr>
            <p:ph type="sldImg"/>
          </p:nvPr>
        </p:nvSpPr>
        <p:spPr>
          <a:xfrm>
            <a:off x="1143000" y="685800"/>
            <a:ext cx="4572000" cy="3429000"/>
          </a:xfrm>
          <a:prstGeom prst="rect">
            <a:avLst/>
          </a:prstGeom>
        </p:spPr>
        <p:txBody>
          <a:bodyPr/>
          <a:lstStyle/>
          <a:p>
            <a:endParaRPr/>
          </a:p>
        </p:txBody>
      </p:sp>
      <p:sp>
        <p:nvSpPr>
          <p:cNvPr id="277" name="Shape 277"/>
          <p:cNvSpPr>
            <a:spLocks noGrp="1"/>
          </p:cNvSpPr>
          <p:nvPr>
            <p:ph type="body" sz="quarter" idx="1"/>
          </p:nvPr>
        </p:nvSpPr>
        <p:spPr>
          <a:prstGeom prst="rect">
            <a:avLst/>
          </a:prstGeom>
        </p:spPr>
        <p:txBody>
          <a:bodyPr/>
          <a:lstStyle/>
          <a:p>
            <a:r>
              <a:rPr lang="nb-NO" noProof="0" dirty="0" smtClean="0"/>
              <a:t>Et godt barn som pårørende-arbeid baserer seg på samtykke og samarbeid med pasient/foreldre/barn. De fleste pasienter og foreldre samtykker når de opplever tillit i kontakt med helsepersonell og ser hensikten med å involvere barna.</a:t>
            </a:r>
          </a:p>
          <a:p>
            <a:endParaRPr lang="nb-NO" noProof="0" dirty="0" smtClean="0"/>
          </a:p>
          <a:p>
            <a:pPr>
              <a:defRPr b="1"/>
            </a:pPr>
            <a:r>
              <a:rPr lang="nb-NO" noProof="0" dirty="0" smtClean="0"/>
              <a:t>Gyldig samtykke fra pasient eller foreldre</a:t>
            </a:r>
          </a:p>
          <a:p>
            <a:pPr marL="249000" indent="-249000">
              <a:buClr>
                <a:srgbClr val="535353"/>
              </a:buClr>
              <a:buSzPct val="82000"/>
              <a:buChar char="•"/>
            </a:pPr>
            <a:r>
              <a:rPr lang="nb-NO" noProof="0" dirty="0" smtClean="0"/>
              <a:t>Helsepersonell trenger gyldig og informert samtykke for å gi informasjon og gjennomføre tiltak </a:t>
            </a:r>
          </a:p>
          <a:p>
            <a:endParaRPr lang="nb-NO" noProof="0" dirty="0" smtClean="0"/>
          </a:p>
          <a:p>
            <a:pPr>
              <a:defRPr b="1"/>
            </a:pPr>
            <a:r>
              <a:rPr lang="nb-NO" noProof="0" dirty="0" smtClean="0"/>
              <a:t>Pasient under 16 år – foreldre samtykker</a:t>
            </a:r>
          </a:p>
          <a:p>
            <a:pPr marL="249000" indent="-249000">
              <a:buClr>
                <a:srgbClr val="535353"/>
              </a:buClr>
              <a:buSzPct val="82000"/>
              <a:buChar char="•"/>
            </a:pPr>
            <a:r>
              <a:rPr lang="nb-NO" noProof="0" dirty="0" smtClean="0"/>
              <a:t>Gjelder når pasienten har søsken</a:t>
            </a:r>
          </a:p>
          <a:p>
            <a:pPr marL="249000" indent="-249000">
              <a:buClr>
                <a:srgbClr val="535353"/>
              </a:buClr>
              <a:buSzPct val="82000"/>
              <a:buChar char="•"/>
            </a:pPr>
            <a:r>
              <a:rPr lang="nb-NO" noProof="0" dirty="0" smtClean="0"/>
              <a:t>Barn skal ha økende medbestemmelse over forhold som gjelder egen person/helse</a:t>
            </a:r>
          </a:p>
          <a:p>
            <a:pPr marL="249000" indent="-249000">
              <a:buClr>
                <a:srgbClr val="535353"/>
              </a:buClr>
              <a:buSzPct val="82000"/>
              <a:buChar char="•"/>
            </a:pPr>
            <a:r>
              <a:rPr lang="nb-NO" noProof="0" dirty="0" smtClean="0"/>
              <a:t>Involver pasienter under 16 i prosessen med samtykke og gjennomføring av tiltak</a:t>
            </a:r>
          </a:p>
          <a:p>
            <a:endParaRPr lang="nb-NO" noProof="0" dirty="0" smtClean="0"/>
          </a:p>
          <a:p>
            <a:pPr>
              <a:defRPr b="1"/>
            </a:pPr>
            <a:r>
              <a:rPr lang="nb-NO" noProof="0" dirty="0" smtClean="0"/>
              <a:t>Pasient over 16 år – pasient samtykker</a:t>
            </a:r>
          </a:p>
          <a:p>
            <a:pPr marL="249000" indent="-249000">
              <a:buClr>
                <a:srgbClr val="535353"/>
              </a:buClr>
              <a:buSzPct val="82000"/>
              <a:buChar char="•"/>
            </a:pPr>
            <a:r>
              <a:rPr lang="nb-NO" noProof="0" dirty="0" smtClean="0"/>
              <a:t>Gjelder når pasienten er over 16 år og har søsken eller barn</a:t>
            </a:r>
            <a:endParaRPr lang="nb-NO" noProof="0" dirty="0"/>
          </a:p>
        </p:txBody>
      </p:sp>
    </p:spTree>
    <p:extLst>
      <p:ext uri="{BB962C8B-B14F-4D97-AF65-F5344CB8AC3E}">
        <p14:creationId xmlns:p14="http://schemas.microsoft.com/office/powerpoint/2010/main" val="12398194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a:spLocks noGrp="1" noRot="1" noChangeAspect="1"/>
          </p:cNvSpPr>
          <p:nvPr>
            <p:ph type="sldImg"/>
          </p:nvPr>
        </p:nvSpPr>
        <p:spPr>
          <a:xfrm>
            <a:off x="1143000" y="685800"/>
            <a:ext cx="4572000" cy="3429000"/>
          </a:xfrm>
          <a:prstGeom prst="rect">
            <a:avLst/>
          </a:prstGeom>
        </p:spPr>
        <p:txBody>
          <a:bodyPr/>
          <a:lstStyle/>
          <a:p>
            <a:endParaRPr/>
          </a:p>
        </p:txBody>
      </p:sp>
      <p:sp>
        <p:nvSpPr>
          <p:cNvPr id="277" name="Shape 277"/>
          <p:cNvSpPr>
            <a:spLocks noGrp="1"/>
          </p:cNvSpPr>
          <p:nvPr>
            <p:ph type="body" sz="quarter" idx="1"/>
          </p:nvPr>
        </p:nvSpPr>
        <p:spPr>
          <a:prstGeom prst="rect">
            <a:avLst/>
          </a:prstGeom>
        </p:spPr>
        <p:txBody>
          <a:bodyPr/>
          <a:lstStyle/>
          <a:p>
            <a:r>
              <a:rPr lang="nb-NO" dirty="0" smtClean="0"/>
              <a:t>Flertallet av pasienter og foreldre samtykker til å inkludere barn og informere andre.</a:t>
            </a:r>
          </a:p>
          <a:p>
            <a:endParaRPr lang="nb-NO" dirty="0" smtClean="0"/>
          </a:p>
          <a:p>
            <a:r>
              <a:rPr lang="nb-NO" dirty="0" smtClean="0"/>
              <a:t>Noen utelate kan være usikre på om de ønsker å inkludere barna. Det kan være om barna skal få informasjon om hva som skjer, om familie, nettverk eller barnehage/skole skal informeres, eller om de ønsker oppfølging for barna.</a:t>
            </a:r>
          </a:p>
          <a:p>
            <a:endParaRPr lang="nb-NO" dirty="0" smtClean="0"/>
          </a:p>
          <a:p>
            <a:r>
              <a:rPr lang="nb-NO" dirty="0" smtClean="0"/>
              <a:t>Noen pasienter og foreldre trenger også utelate tid på å bestemme seg for å inkludere barna og andre. Å gi et samtykke kan være en prosess.</a:t>
            </a:r>
          </a:p>
          <a:p>
            <a:endParaRPr lang="nb-NO" baseline="0" dirty="0" smtClean="0"/>
          </a:p>
          <a:p>
            <a:r>
              <a:rPr lang="nb-NO" baseline="0" dirty="0" smtClean="0"/>
              <a:t>Lysbildet gir tre eksempler på hvordan helsepersonell kan bidra til at pasient og foreldre kan ta gode beslutninger om samtykke:</a:t>
            </a:r>
          </a:p>
          <a:p>
            <a:pPr marL="342900" indent="-342900">
              <a:buFont typeface="Arial" panose="020B0604020202020204" pitchFamily="34" charset="0"/>
              <a:buChar char="•"/>
            </a:pPr>
            <a:r>
              <a:rPr lang="nb-NO" baseline="0" dirty="0" smtClean="0"/>
              <a:t>Normalisering – å formidle at dette er noe helsepersonell gjør for alle pasienter som har barn og ikke spesielt for denne pasienten</a:t>
            </a:r>
          </a:p>
          <a:p>
            <a:pPr marL="342900" indent="-342900">
              <a:buFont typeface="Arial" panose="020B0604020202020204" pitchFamily="34" charset="0"/>
              <a:buChar char="•"/>
            </a:pPr>
            <a:r>
              <a:rPr lang="nb-NO" baseline="0" dirty="0" smtClean="0"/>
              <a:t>Kunnskap om barns behov – at barn trenger informasjon om diagnose, behandling og prognose. og at barn som regel ønsker informasjon</a:t>
            </a:r>
          </a:p>
          <a:p>
            <a:pPr marL="342900" indent="-342900">
              <a:buFont typeface="Arial" panose="020B0604020202020204" pitchFamily="34" charset="0"/>
              <a:buChar char="•"/>
            </a:pPr>
            <a:r>
              <a:rPr lang="nb-NO" baseline="0" dirty="0" smtClean="0"/>
              <a:t>Åpenhet hjelper pasient og familie – kommunikasjon om sykdom gjør livet i familien mer håndterlig. Informasjon til egne barn fremmer pasientens helse.</a:t>
            </a:r>
            <a:endParaRPr dirty="0"/>
          </a:p>
        </p:txBody>
      </p:sp>
    </p:spTree>
    <p:extLst>
      <p:ext uri="{BB962C8B-B14F-4D97-AF65-F5344CB8AC3E}">
        <p14:creationId xmlns:p14="http://schemas.microsoft.com/office/powerpoint/2010/main" val="37466083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Shape 283"/>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284" name="Shape 284"/>
          <p:cNvSpPr>
            <a:spLocks noGrp="1"/>
          </p:cNvSpPr>
          <p:nvPr>
            <p:ph type="body" sz="quarter" idx="1"/>
          </p:nvPr>
        </p:nvSpPr>
        <p:spPr>
          <a:prstGeom prst="rect">
            <a:avLst/>
          </a:prstGeom>
        </p:spPr>
        <p:txBody>
          <a:bodyPr/>
          <a:lstStyle/>
          <a:p>
            <a:r>
              <a:rPr lang="nb-NO" noProof="0" dirty="0" smtClean="0"/>
              <a:t>Barn som pårørende-arbeidet skal dokumenteres i pasientens journal. Det opprettes ikke egen journal for pasientens barn og søsken. Barn som pårørende-arbeid er ikke helsehjelp til barn. Foretakene har egne rutiner for dokumentasjon og egne dokumenttyper til bruk i elektronisk pasientjournal.</a:t>
            </a:r>
          </a:p>
          <a:p>
            <a:endParaRPr lang="nb-NO" noProof="0" dirty="0" smtClean="0"/>
          </a:p>
          <a:p>
            <a:pPr>
              <a:defRPr b="1"/>
            </a:pPr>
            <a:r>
              <a:rPr lang="nb-NO" noProof="0" dirty="0" smtClean="0"/>
              <a:t>Det som er relevant fra arbeid som er gjort</a:t>
            </a:r>
          </a:p>
          <a:p>
            <a:pPr marL="249000" indent="-249000">
              <a:buClr>
                <a:srgbClr val="535353"/>
              </a:buClr>
              <a:buSzPct val="82000"/>
              <a:buChar char="•"/>
            </a:pPr>
            <a:r>
              <a:rPr lang="nb-NO" noProof="0" dirty="0" smtClean="0"/>
              <a:t>Det som angår barna og barnas situasjon</a:t>
            </a:r>
          </a:p>
          <a:p>
            <a:pPr marL="249000" indent="-249000">
              <a:buClr>
                <a:srgbClr val="535353"/>
              </a:buClr>
              <a:buSzPct val="82000"/>
              <a:buChar char="•"/>
            </a:pPr>
            <a:r>
              <a:rPr lang="nb-NO" noProof="0" dirty="0" smtClean="0"/>
              <a:t>Personopplysninger</a:t>
            </a:r>
          </a:p>
          <a:p>
            <a:pPr marL="249000" indent="-249000">
              <a:buClr>
                <a:srgbClr val="535353"/>
              </a:buClr>
              <a:buSzPct val="82000"/>
              <a:buChar char="•"/>
            </a:pPr>
            <a:r>
              <a:rPr lang="nb-NO" noProof="0" dirty="0" smtClean="0"/>
              <a:t>Hovedpunkter fra avklaringer og tiltak som er gjennomført</a:t>
            </a:r>
          </a:p>
          <a:p>
            <a:pPr marL="249000" indent="-249000">
              <a:buClr>
                <a:srgbClr val="535353"/>
              </a:buClr>
              <a:buSzPct val="82000"/>
              <a:buChar char="•"/>
            </a:pPr>
            <a:r>
              <a:rPr lang="nb-NO" noProof="0" dirty="0" smtClean="0"/>
              <a:t>Arbeid som gjenstår og som det forventes at annet helsepersonell utfører</a:t>
            </a:r>
          </a:p>
          <a:p>
            <a:endParaRPr lang="nb-NO" noProof="0" dirty="0" smtClean="0"/>
          </a:p>
          <a:p>
            <a:pPr>
              <a:defRPr b="1"/>
            </a:pPr>
            <a:r>
              <a:rPr lang="nb-NO" noProof="0" dirty="0" smtClean="0"/>
              <a:t>Det som er nødvendig for videreføring av arbeidet</a:t>
            </a:r>
          </a:p>
          <a:p>
            <a:pPr marL="249000" indent="-249000">
              <a:buClr>
                <a:srgbClr val="535353"/>
              </a:buClr>
              <a:buSzPct val="82000"/>
              <a:buChar char="•"/>
            </a:pPr>
            <a:r>
              <a:rPr lang="nb-NO" noProof="0" dirty="0" smtClean="0"/>
              <a:t>Videreføre arbeidet i eget foretak</a:t>
            </a:r>
          </a:p>
          <a:p>
            <a:pPr marL="249000" indent="-249000">
              <a:buClr>
                <a:srgbClr val="535353"/>
              </a:buClr>
              <a:buSzPct val="82000"/>
              <a:buChar char="•"/>
            </a:pPr>
            <a:r>
              <a:rPr lang="nb-NO" noProof="0" dirty="0" smtClean="0"/>
              <a:t>Finne igjen informasjon fra arbeidet</a:t>
            </a:r>
            <a:endParaRPr lang="nb-NO" noProof="0" dirty="0"/>
          </a:p>
        </p:txBody>
      </p:sp>
    </p:spTree>
    <p:extLst>
      <p:ext uri="{BB962C8B-B14F-4D97-AF65-F5344CB8AC3E}">
        <p14:creationId xmlns:p14="http://schemas.microsoft.com/office/powerpoint/2010/main" val="753150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noRot="1" noChangeAspect="1"/>
          </p:cNvSpPr>
          <p:nvPr>
            <p:ph type="sldImg"/>
          </p:nvPr>
        </p:nvSpPr>
        <p:spPr>
          <a:xfrm>
            <a:off x="1143000" y="685800"/>
            <a:ext cx="4572000" cy="3429000"/>
          </a:xfrm>
          <a:prstGeom prst="rect">
            <a:avLst/>
          </a:prstGeom>
        </p:spPr>
        <p:txBody>
          <a:bodyPr/>
          <a:lstStyle/>
          <a:p>
            <a:endParaRPr/>
          </a:p>
        </p:txBody>
      </p:sp>
      <p:sp>
        <p:nvSpPr>
          <p:cNvPr id="293" name="Shape 293"/>
          <p:cNvSpPr>
            <a:spLocks noGrp="1"/>
          </p:cNvSpPr>
          <p:nvPr>
            <p:ph type="body" sz="quarter" idx="1"/>
          </p:nvPr>
        </p:nvSpPr>
        <p:spPr>
          <a:prstGeom prst="rect">
            <a:avLst/>
          </a:prstGeom>
        </p:spPr>
        <p:txBody>
          <a:bodyPr/>
          <a:lstStyle/>
          <a:p>
            <a:r>
              <a:rPr lang="nb-NO" noProof="0" dirty="0" smtClean="0"/>
              <a:t>Foretaket skal ha barneansvarlige ved alle aktuelle enheter. Barneansvarlige koordinerer og fremmer barn som pårørende-arbeidet i egen enhet og støtter helsepersonell i deres oppgaver. Se mer informasjon på barnsbeste.no.</a:t>
            </a:r>
          </a:p>
          <a:p>
            <a:endParaRPr lang="nb-NO" noProof="0" dirty="0" smtClean="0"/>
          </a:p>
          <a:p>
            <a:pPr>
              <a:defRPr b="1"/>
            </a:pPr>
            <a:r>
              <a:rPr lang="nb-NO" noProof="0" dirty="0" smtClean="0"/>
              <a:t>Informerer, støtter og veileder kollegaer</a:t>
            </a:r>
          </a:p>
          <a:p>
            <a:pPr marL="249000" indent="-249000">
              <a:buClr>
                <a:srgbClr val="535353"/>
              </a:buClr>
              <a:buSzPct val="82000"/>
              <a:buChar char="•"/>
            </a:pPr>
            <a:r>
              <a:rPr lang="nb-NO" noProof="0" dirty="0" smtClean="0"/>
              <a:t>Er en ressurs og støtte for helsepersonell uten å overta ansvar</a:t>
            </a:r>
          </a:p>
          <a:p>
            <a:pPr marL="249000" indent="-249000">
              <a:buClr>
                <a:srgbClr val="535353"/>
              </a:buClr>
              <a:buSzPct val="82000"/>
              <a:buChar char="•"/>
            </a:pPr>
            <a:r>
              <a:rPr lang="nb-NO" noProof="0" dirty="0" smtClean="0"/>
              <a:t>Kan drøfte saker og delta sammen med helsepersonell i arbeidet</a:t>
            </a:r>
          </a:p>
          <a:p>
            <a:endParaRPr lang="nb-NO" noProof="0" dirty="0" smtClean="0"/>
          </a:p>
          <a:p>
            <a:pPr>
              <a:defRPr b="1"/>
            </a:pPr>
            <a:r>
              <a:rPr lang="nb-NO" noProof="0" dirty="0" smtClean="0"/>
              <a:t>God kunnskap og ferdigheter i barn som pårørende-arbeid</a:t>
            </a:r>
          </a:p>
          <a:p>
            <a:pPr marL="249000" indent="-249000">
              <a:buClr>
                <a:srgbClr val="535353"/>
              </a:buClr>
              <a:buSzPct val="82000"/>
              <a:buChar char="•"/>
            </a:pPr>
            <a:r>
              <a:rPr lang="nb-NO" noProof="0" dirty="0" smtClean="0"/>
              <a:t>Vet hvordan oppgaver og handlinger utføres (avklaringer, samtaler, tiltak, dokumentasjon)</a:t>
            </a:r>
          </a:p>
          <a:p>
            <a:pPr marL="249000" indent="-249000">
              <a:buClr>
                <a:srgbClr val="535353"/>
              </a:buClr>
              <a:buSzPct val="82000"/>
              <a:buChar char="•"/>
            </a:pPr>
            <a:r>
              <a:rPr lang="nb-NO" noProof="0" dirty="0" smtClean="0"/>
              <a:t>Har oversikt over aktuelle prosedyrer og rutiner</a:t>
            </a:r>
          </a:p>
          <a:p>
            <a:endParaRPr lang="nb-NO" noProof="0" dirty="0" smtClean="0"/>
          </a:p>
          <a:p>
            <a:pPr>
              <a:defRPr b="1"/>
            </a:pPr>
            <a:r>
              <a:rPr lang="nb-NO" noProof="0" dirty="0" smtClean="0"/>
              <a:t>Oversikt over aktuelle tiltak og hjelpeinstanser</a:t>
            </a:r>
          </a:p>
          <a:p>
            <a:pPr marL="249000" indent="-249000">
              <a:buClr>
                <a:srgbClr val="535353"/>
              </a:buClr>
              <a:buSzPct val="82000"/>
              <a:buChar char="•"/>
            </a:pPr>
            <a:r>
              <a:rPr lang="nb-NO" noProof="0" dirty="0" smtClean="0"/>
              <a:t>Vet hvilke tiltak som er aktuelle å tilby/gjennomføre ved egen enhet</a:t>
            </a:r>
          </a:p>
          <a:p>
            <a:pPr marL="249000" indent="-249000">
              <a:buClr>
                <a:srgbClr val="535353"/>
              </a:buClr>
              <a:buSzPct val="82000"/>
              <a:buChar char="•"/>
            </a:pPr>
            <a:r>
              <a:rPr lang="nb-NO" noProof="0" dirty="0" smtClean="0"/>
              <a:t>Kjenner til aktuelle eksterne hjelpeinstanser og hvordan samarbeide med dem</a:t>
            </a:r>
            <a:endParaRPr lang="nb-NO" noProof="0" dirty="0"/>
          </a:p>
        </p:txBody>
      </p:sp>
    </p:spTree>
    <p:extLst>
      <p:ext uri="{BB962C8B-B14F-4D97-AF65-F5344CB8AC3E}">
        <p14:creationId xmlns:p14="http://schemas.microsoft.com/office/powerpoint/2010/main" val="9291489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Shape 299"/>
          <p:cNvSpPr>
            <a:spLocks noGrp="1" noRot="1" noChangeAspect="1"/>
          </p:cNvSpPr>
          <p:nvPr>
            <p:ph type="sldImg"/>
          </p:nvPr>
        </p:nvSpPr>
        <p:spPr>
          <a:xfrm>
            <a:off x="1143000" y="685800"/>
            <a:ext cx="4572000" cy="3429000"/>
          </a:xfrm>
          <a:prstGeom prst="rect">
            <a:avLst/>
          </a:prstGeom>
        </p:spPr>
        <p:txBody>
          <a:bodyPr/>
          <a:lstStyle/>
          <a:p>
            <a:endParaRPr/>
          </a:p>
        </p:txBody>
      </p:sp>
      <p:sp>
        <p:nvSpPr>
          <p:cNvPr id="300" name="Shape 300"/>
          <p:cNvSpPr>
            <a:spLocks noGrp="1"/>
          </p:cNvSpPr>
          <p:nvPr>
            <p:ph type="body" sz="quarter" idx="1"/>
          </p:nvPr>
        </p:nvSpPr>
        <p:spPr>
          <a:prstGeom prst="rect">
            <a:avLst/>
          </a:prstGeom>
        </p:spPr>
        <p:txBody>
          <a:bodyPr/>
          <a:lstStyle/>
          <a:p>
            <a:pPr>
              <a:defRPr b="1"/>
            </a:pPr>
            <a:r>
              <a:rPr lang="nb-NO" dirty="0" smtClean="0"/>
              <a:t>Kilder:</a:t>
            </a:r>
            <a:r>
              <a:rPr dirty="0" smtClean="0"/>
              <a:t> </a:t>
            </a:r>
            <a:endParaRPr dirty="0"/>
          </a:p>
          <a:p>
            <a:endParaRPr lang="nb-NO" dirty="0" smtClean="0"/>
          </a:p>
          <a:p>
            <a:r>
              <a:rPr dirty="0" smtClean="0"/>
              <a:t>Helsepersonelloven </a:t>
            </a:r>
            <a:r>
              <a:rPr dirty="0"/>
              <a:t>§§ 10a og 10b </a:t>
            </a:r>
            <a:endParaRPr lang="nb-NO" dirty="0" smtClean="0"/>
          </a:p>
          <a:p>
            <a:r>
              <a:rPr lang="nb-NO" dirty="0" smtClean="0"/>
              <a:t/>
            </a:r>
            <a:br>
              <a:rPr lang="nb-NO" dirty="0" smtClean="0"/>
            </a:br>
            <a:r>
              <a:rPr dirty="0" smtClean="0"/>
              <a:t>Helsepersonelloven </a:t>
            </a:r>
            <a:r>
              <a:rPr dirty="0"/>
              <a:t>§25 tredje ledd</a:t>
            </a:r>
          </a:p>
          <a:p>
            <a:r>
              <a:rPr lang="nb-NO" dirty="0" smtClean="0"/>
              <a:t/>
            </a:r>
            <a:br>
              <a:rPr lang="nb-NO" dirty="0" smtClean="0"/>
            </a:br>
            <a:r>
              <a:rPr dirty="0" smtClean="0"/>
              <a:t>Spesialisthelsetjenesteloven </a:t>
            </a:r>
            <a:r>
              <a:rPr dirty="0"/>
              <a:t>§3-7</a:t>
            </a:r>
          </a:p>
          <a:p>
            <a:r>
              <a:rPr lang="nb-NO" dirty="0" smtClean="0"/>
              <a:t/>
            </a:r>
            <a:br>
              <a:rPr lang="nb-NO" dirty="0" smtClean="0"/>
            </a:br>
            <a:r>
              <a:rPr dirty="0" smtClean="0"/>
              <a:t>Rundskriv </a:t>
            </a:r>
            <a:r>
              <a:rPr dirty="0"/>
              <a:t>IS-5/2010</a:t>
            </a:r>
          </a:p>
          <a:p>
            <a:endParaRPr lang="nb-NO" dirty="0" smtClean="0"/>
          </a:p>
          <a:p>
            <a:pPr marL="0" marR="0" indent="0" defTabSz="457200" eaLnBrk="1" fontAlgn="auto" latinLnBrk="0" hangingPunct="1">
              <a:lnSpc>
                <a:spcPct val="117999"/>
              </a:lnSpc>
              <a:spcBef>
                <a:spcPts val="0"/>
              </a:spcBef>
              <a:spcAft>
                <a:spcPts val="0"/>
              </a:spcAft>
              <a:buClrTx/>
              <a:buSzTx/>
              <a:buFontTx/>
              <a:buNone/>
              <a:tabLst/>
              <a:defRPr/>
            </a:pPr>
            <a:r>
              <a:rPr lang="nn-NO" dirty="0" smtClean="0"/>
              <a:t>Proposisjon til Stortinget Prop. 75 L (2016-2017) Kap.6</a:t>
            </a:r>
          </a:p>
          <a:p>
            <a:pPr marL="0" marR="0" indent="0" defTabSz="457200" eaLnBrk="1" fontAlgn="auto" latinLnBrk="0" hangingPunct="1">
              <a:lnSpc>
                <a:spcPct val="117999"/>
              </a:lnSpc>
              <a:spcBef>
                <a:spcPts val="0"/>
              </a:spcBef>
              <a:spcAft>
                <a:spcPts val="0"/>
              </a:spcAft>
              <a:buClrTx/>
              <a:buSzTx/>
              <a:buFontTx/>
              <a:buNone/>
              <a:tabLst/>
              <a:defRPr/>
            </a:pPr>
            <a:endParaRPr lang="nb-NO" dirty="0" smtClean="0"/>
          </a:p>
          <a:p>
            <a:pPr marL="0" marR="0" indent="0" defTabSz="457200" eaLnBrk="1" fontAlgn="auto" latinLnBrk="0" hangingPunct="1">
              <a:lnSpc>
                <a:spcPct val="117999"/>
              </a:lnSpc>
              <a:spcBef>
                <a:spcPts val="0"/>
              </a:spcBef>
              <a:spcAft>
                <a:spcPts val="0"/>
              </a:spcAft>
              <a:buClrTx/>
              <a:buSzTx/>
              <a:buFontTx/>
              <a:buNone/>
              <a:tabLst/>
              <a:defRPr/>
            </a:pPr>
            <a:r>
              <a:rPr lang="nb-NO" dirty="0" smtClean="0"/>
              <a:t>Veileder om pårørende i helse- og omsorgstjenesten</a:t>
            </a:r>
          </a:p>
          <a:p>
            <a:endParaRPr lang="nb-NO" dirty="0" smtClean="0"/>
          </a:p>
          <a:p>
            <a:r>
              <a:rPr dirty="0" smtClean="0"/>
              <a:t>Barn </a:t>
            </a:r>
            <a:r>
              <a:rPr dirty="0"/>
              <a:t>som pårørende – </a:t>
            </a:r>
            <a:r>
              <a:rPr lang="nb-NO" dirty="0" smtClean="0"/>
              <a:t>R</a:t>
            </a:r>
            <a:r>
              <a:rPr dirty="0" smtClean="0"/>
              <a:t>esultater </a:t>
            </a:r>
            <a:r>
              <a:rPr dirty="0"/>
              <a:t>fra en multisenterstudie</a:t>
            </a:r>
          </a:p>
          <a:p>
            <a:endParaRPr lang="nb-NO" dirty="0" smtClean="0"/>
          </a:p>
          <a:p>
            <a:r>
              <a:rPr dirty="0" smtClean="0"/>
              <a:t>Kunnskapsbaserte </a:t>
            </a:r>
            <a:r>
              <a:rPr dirty="0"/>
              <a:t>fagprosedyrer for spesialisthelsetjenesten</a:t>
            </a:r>
          </a:p>
          <a:p>
            <a:endParaRPr lang="nb-NO" dirty="0" smtClean="0"/>
          </a:p>
          <a:p>
            <a:r>
              <a:rPr dirty="0" smtClean="0"/>
              <a:t>Sykehusekspertenes </a:t>
            </a:r>
            <a:r>
              <a:rPr dirty="0"/>
              <a:t>10 bud</a:t>
            </a:r>
          </a:p>
          <a:p>
            <a:endParaRPr lang="nb-NO" dirty="0" smtClean="0"/>
          </a:p>
          <a:p>
            <a:r>
              <a:rPr dirty="0" smtClean="0"/>
              <a:t>www.bufdir.no/barnevern</a:t>
            </a:r>
            <a:endParaRPr lang="nb-NO" dirty="0" smtClean="0"/>
          </a:p>
          <a:p>
            <a:pPr marL="0" marR="0" indent="0" defTabSz="457200" eaLnBrk="1" fontAlgn="auto" latinLnBrk="0" hangingPunct="1">
              <a:lnSpc>
                <a:spcPct val="117999"/>
              </a:lnSpc>
              <a:spcBef>
                <a:spcPts val="0"/>
              </a:spcBef>
              <a:spcAft>
                <a:spcPts val="0"/>
              </a:spcAft>
              <a:buClrTx/>
              <a:buSzTx/>
              <a:buFontTx/>
              <a:buNone/>
              <a:tabLst/>
              <a:defRPr/>
            </a:pPr>
            <a:endParaRPr lang="nb-NO" dirty="0" smtClean="0"/>
          </a:p>
          <a:p>
            <a:pPr marL="0" marR="0" indent="0" defTabSz="457200" eaLnBrk="1" fontAlgn="auto" latinLnBrk="0" hangingPunct="1">
              <a:lnSpc>
                <a:spcPct val="117999"/>
              </a:lnSpc>
              <a:spcBef>
                <a:spcPts val="0"/>
              </a:spcBef>
              <a:spcAft>
                <a:spcPts val="0"/>
              </a:spcAft>
              <a:buClrTx/>
              <a:buSzTx/>
              <a:buFontTx/>
              <a:buNone/>
              <a:tabLst/>
              <a:defRPr/>
            </a:pPr>
            <a:r>
              <a:rPr lang="nb-NO" dirty="0" smtClean="0"/>
              <a:t>www.barnsbeste.no</a:t>
            </a:r>
          </a:p>
          <a:p>
            <a:endParaRPr dirty="0"/>
          </a:p>
        </p:txBody>
      </p:sp>
    </p:spTree>
    <p:extLst>
      <p:ext uri="{BB962C8B-B14F-4D97-AF65-F5344CB8AC3E}">
        <p14:creationId xmlns:p14="http://schemas.microsoft.com/office/powerpoint/2010/main" val="18530069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1143000" y="685800"/>
            <a:ext cx="4572000" cy="3429000"/>
          </a:xfrm>
        </p:spPr>
      </p:sp>
      <p:sp>
        <p:nvSpPr>
          <p:cNvPr id="3" name="Plassholder for notater 2"/>
          <p:cNvSpPr>
            <a:spLocks noGrp="1"/>
          </p:cNvSpPr>
          <p:nvPr>
            <p:ph type="body" idx="1"/>
          </p:nvPr>
        </p:nvSpPr>
        <p:spPr/>
        <p:txBody>
          <a:bodyPr/>
          <a:lstStyle/>
          <a:p>
            <a:endParaRPr lang="nb-NO" dirty="0"/>
          </a:p>
        </p:txBody>
      </p:sp>
    </p:spTree>
    <p:extLst>
      <p:ext uri="{BB962C8B-B14F-4D97-AF65-F5344CB8AC3E}">
        <p14:creationId xmlns:p14="http://schemas.microsoft.com/office/powerpoint/2010/main" val="457608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prstGeom prst="rect">
            <a:avLst/>
          </a:prstGeom>
        </p:spPr>
        <p:txBody>
          <a:bodyPr/>
          <a:lstStyle/>
          <a:p>
            <a:r>
              <a:rPr dirty="0"/>
              <a:t>Sykdom og avhengighet er ikke isolert til den som har helseproblemer. Når noe skjer med et medlem i familien, påvirkes relasjonene mellom både voksne og barn. Når foreldre eller søsken opplever sykdom påvirkes barn og unge.</a:t>
            </a:r>
          </a:p>
          <a:p>
            <a:endParaRPr dirty="0"/>
          </a:p>
          <a:p>
            <a:r>
              <a:rPr b="1" dirty="0"/>
              <a:t>Barns tanker, følelser og hverdagsliv</a:t>
            </a:r>
            <a:r>
              <a:rPr dirty="0"/>
              <a:t> </a:t>
            </a:r>
          </a:p>
          <a:p>
            <a:pPr marL="249000" indent="-249000">
              <a:buClr>
                <a:srgbClr val="535353"/>
              </a:buClr>
              <a:buSzPct val="82000"/>
              <a:buChar char="•"/>
            </a:pPr>
            <a:r>
              <a:rPr dirty="0"/>
              <a:t>Vanlige tanker er: Blir han/hun frisk igjen? Er det min skyld? Hva kommer til å skje?</a:t>
            </a:r>
          </a:p>
          <a:p>
            <a:pPr marL="249000" indent="-249000">
              <a:buClr>
                <a:srgbClr val="535353"/>
              </a:buClr>
              <a:buSzPct val="82000"/>
              <a:buChar char="•"/>
            </a:pPr>
            <a:r>
              <a:rPr dirty="0"/>
              <a:t>Vanlige følelser er redsel for hva som skjer, bekymring for fremtiden, alenefølelse – bare jeg og ingen andre vet og sjalusi overfor </a:t>
            </a:r>
            <a:r>
              <a:rPr dirty="0" smtClean="0"/>
              <a:t>søsken </a:t>
            </a:r>
            <a:endParaRPr dirty="0"/>
          </a:p>
          <a:p>
            <a:pPr marL="249000" indent="-249000">
              <a:buClr>
                <a:srgbClr val="535353"/>
              </a:buClr>
              <a:buSzPct val="82000"/>
              <a:buChar char="•"/>
            </a:pPr>
            <a:r>
              <a:rPr dirty="0"/>
              <a:t>Rutiner i familien, oppfølging av skole og fritidsaktiviteter og omsorgsoppgaver i familien påvirkes i hverdagslivet </a:t>
            </a:r>
          </a:p>
          <a:p>
            <a:pPr marL="249000" indent="-249000">
              <a:buClr>
                <a:srgbClr val="535353"/>
              </a:buClr>
              <a:buSzPct val="82000"/>
              <a:buChar char="•"/>
            </a:pPr>
            <a:r>
              <a:rPr dirty="0"/>
              <a:t>Noen barn utvikler egne problemer som angst, depresjon, </a:t>
            </a:r>
            <a:r>
              <a:rPr dirty="0" smtClean="0"/>
              <a:t>atferds</a:t>
            </a:r>
            <a:r>
              <a:rPr lang="nb-NO" dirty="0" smtClean="0"/>
              <a:t>-</a:t>
            </a:r>
            <a:r>
              <a:rPr dirty="0" smtClean="0"/>
              <a:t> </a:t>
            </a:r>
            <a:r>
              <a:rPr dirty="0"/>
              <a:t>og konsentrasjonsvansker, rusproblemer og frafall fra skole og utdanning</a:t>
            </a:r>
          </a:p>
          <a:p>
            <a:endParaRPr dirty="0"/>
          </a:p>
          <a:p>
            <a:pPr>
              <a:defRPr b="1"/>
            </a:pPr>
            <a:r>
              <a:rPr dirty="0"/>
              <a:t>Pasientens helse og behandling</a:t>
            </a:r>
          </a:p>
          <a:p>
            <a:pPr marL="249000" indent="-249000">
              <a:buClr>
                <a:srgbClr val="535353"/>
              </a:buClr>
              <a:buSzPct val="82000"/>
              <a:buChar char="•"/>
            </a:pPr>
            <a:r>
              <a:rPr dirty="0"/>
              <a:t>Pasienten kan ha mange tanker og følelser knyttet til egen familie</a:t>
            </a:r>
          </a:p>
          <a:p>
            <a:pPr marL="249000" indent="-249000">
              <a:buClr>
                <a:srgbClr val="535353"/>
              </a:buClr>
              <a:buSzPct val="82000"/>
              <a:buChar char="•"/>
            </a:pPr>
            <a:r>
              <a:rPr dirty="0"/>
              <a:t>Pasientens opplevelse av hvordan familien er ivaretatt kan påvirke helse, livskvalitet og behandling</a:t>
            </a:r>
          </a:p>
          <a:p>
            <a:pPr marL="249000" indent="-249000">
              <a:buClr>
                <a:srgbClr val="535353"/>
              </a:buClr>
              <a:buSzPct val="82000"/>
              <a:buChar char="•"/>
            </a:pPr>
            <a:r>
              <a:rPr dirty="0"/>
              <a:t>Tanker og følelser kan handle om hvordan barna har det i hverdagen, fremtiden, økonomi og å ikke strekke til</a:t>
            </a:r>
          </a:p>
          <a:p>
            <a:endParaRPr dirty="0"/>
          </a:p>
          <a:p>
            <a:pPr>
              <a:defRPr b="1"/>
            </a:pPr>
            <a:r>
              <a:rPr dirty="0"/>
              <a:t>Andre voksnes dobbeltrolle</a:t>
            </a:r>
          </a:p>
          <a:p>
            <a:pPr marL="249000" indent="-249000">
              <a:buClr>
                <a:srgbClr val="535353"/>
              </a:buClr>
              <a:buSzPct val="82000"/>
              <a:buChar char="•"/>
            </a:pPr>
            <a:r>
              <a:rPr dirty="0"/>
              <a:t>Det er krevende å være den som ivaretar både den syke, barna og hverdagsoppgavene</a:t>
            </a:r>
          </a:p>
          <a:p>
            <a:pPr marL="249000" indent="-249000">
              <a:buClr>
                <a:srgbClr val="535353"/>
              </a:buClr>
              <a:buSzPct val="82000"/>
              <a:buChar char="•"/>
            </a:pPr>
            <a:r>
              <a:rPr dirty="0"/>
              <a:t>Den andre voksne kan ha behov for støtte og veiledning i forhold til å ivareta barna, den som er syk og seg selv</a:t>
            </a:r>
          </a:p>
        </p:txBody>
      </p:sp>
    </p:spTree>
    <p:extLst>
      <p:ext uri="{BB962C8B-B14F-4D97-AF65-F5344CB8AC3E}">
        <p14:creationId xmlns:p14="http://schemas.microsoft.com/office/powerpoint/2010/main" val="999890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18" name="Shape 118"/>
          <p:cNvSpPr>
            <a:spLocks noGrp="1"/>
          </p:cNvSpPr>
          <p:nvPr>
            <p:ph type="body" sz="quarter" idx="1"/>
          </p:nvPr>
        </p:nvSpPr>
        <p:spPr>
          <a:prstGeom prst="rect">
            <a:avLst/>
          </a:prstGeom>
        </p:spPr>
        <p:txBody>
          <a:bodyPr/>
          <a:lstStyle/>
          <a:p>
            <a:r>
              <a:rPr dirty="0"/>
              <a:t>Barn og unge har egne og selvstendige behov. Behovene kan være annerledes enn voksnes behov og andre barns behov. Det er ikke alltid samsvar mellom det voksne og foreldre mener er barns behov og det barn selv mener. </a:t>
            </a:r>
            <a:r>
              <a:rPr dirty="0" smtClean="0"/>
              <a:t> </a:t>
            </a:r>
            <a:endParaRPr dirty="0"/>
          </a:p>
          <a:p>
            <a:endParaRPr dirty="0"/>
          </a:p>
          <a:p>
            <a:pPr>
              <a:defRPr b="1"/>
            </a:pPr>
            <a:r>
              <a:rPr dirty="0"/>
              <a:t>Barn trenger åpenhet</a:t>
            </a:r>
          </a:p>
          <a:p>
            <a:pPr marL="249000" indent="-249000">
              <a:buClr>
                <a:srgbClr val="535353"/>
              </a:buClr>
              <a:buSzPct val="82000"/>
              <a:buChar char="•"/>
            </a:pPr>
            <a:r>
              <a:rPr dirty="0"/>
              <a:t>Ivaretakelsen av barn og unge starter med åpenhet rundt sykdom i familien</a:t>
            </a:r>
          </a:p>
          <a:p>
            <a:pPr marL="249000" indent="-249000">
              <a:buClr>
                <a:srgbClr val="535353"/>
              </a:buClr>
              <a:buSzPct val="82000"/>
              <a:buChar char="•"/>
            </a:pPr>
            <a:r>
              <a:rPr dirty="0"/>
              <a:t>Helsepersonell kan i praksis vise at det er både vanlig og naturlig å snakke åpent med barn om sykdom</a:t>
            </a:r>
          </a:p>
          <a:p>
            <a:pPr marL="249000" indent="-249000">
              <a:buClr>
                <a:srgbClr val="535353"/>
              </a:buClr>
              <a:buSzPct val="82000"/>
              <a:buChar char="•"/>
            </a:pPr>
            <a:r>
              <a:rPr dirty="0"/>
              <a:t>Åpenhet gir mulighet for en felles forståelse i familien</a:t>
            </a:r>
          </a:p>
          <a:p>
            <a:endParaRPr dirty="0"/>
          </a:p>
          <a:p>
            <a:pPr>
              <a:defRPr b="1"/>
            </a:pPr>
            <a:r>
              <a:rPr dirty="0"/>
              <a:t>Barn ønsker å forstå</a:t>
            </a:r>
          </a:p>
          <a:p>
            <a:pPr marL="249000" indent="-249000">
              <a:buClr>
                <a:srgbClr val="535353"/>
              </a:buClr>
              <a:buSzPct val="82000"/>
              <a:buChar char="•"/>
            </a:pPr>
            <a:r>
              <a:rPr dirty="0"/>
              <a:t>Barn har behov for å forstå det som skjer med den som er syk, med seg selv og familien</a:t>
            </a:r>
          </a:p>
          <a:p>
            <a:pPr marL="249000" indent="-249000">
              <a:buClr>
                <a:srgbClr val="535353"/>
              </a:buClr>
              <a:buSzPct val="82000"/>
              <a:buChar char="•"/>
            </a:pPr>
            <a:r>
              <a:rPr dirty="0"/>
              <a:t>Barn har behov for å forklare og gi mening til livshendelser – oppleve sammenheng i eget liv</a:t>
            </a:r>
          </a:p>
          <a:p>
            <a:endParaRPr dirty="0"/>
          </a:p>
          <a:p>
            <a:pPr>
              <a:defRPr b="1"/>
            </a:pPr>
            <a:r>
              <a:rPr dirty="0"/>
              <a:t>Barn ønsker å delta</a:t>
            </a:r>
          </a:p>
          <a:p>
            <a:pPr marL="249000" indent="-249000">
              <a:buClr>
                <a:srgbClr val="535353"/>
              </a:buClr>
              <a:buSzPct val="82000"/>
              <a:buChar char="•"/>
            </a:pPr>
            <a:r>
              <a:rPr dirty="0"/>
              <a:t>Barn og unge flest ønsker å være med når informasjon gis, beslutninger tas eller oppgaver gjøres</a:t>
            </a:r>
          </a:p>
          <a:p>
            <a:pPr marL="249000" indent="-249000">
              <a:buClr>
                <a:srgbClr val="535353"/>
              </a:buClr>
              <a:buSzPct val="82000"/>
              <a:buChar char="•"/>
            </a:pPr>
            <a:r>
              <a:rPr dirty="0"/>
              <a:t>Det gir mestring og fellesskapsfølelse å delta med det de kan </a:t>
            </a:r>
          </a:p>
          <a:p>
            <a:pPr marL="249000" indent="-249000">
              <a:buClr>
                <a:srgbClr val="535353"/>
              </a:buClr>
              <a:buSzPct val="82000"/>
              <a:buChar char="•"/>
            </a:pPr>
            <a:r>
              <a:rPr dirty="0"/>
              <a:t>Barn og unge ønsker at hverdagen forløper så normalt som mulig</a:t>
            </a:r>
          </a:p>
          <a:p>
            <a:endParaRPr dirty="0"/>
          </a:p>
          <a:p>
            <a:pPr>
              <a:defRPr b="1"/>
            </a:pPr>
            <a:r>
              <a:rPr dirty="0"/>
              <a:t>Barn ønsker anerkjennelse</a:t>
            </a:r>
          </a:p>
          <a:p>
            <a:pPr marL="249000" indent="-249000">
              <a:buClr>
                <a:srgbClr val="535353"/>
              </a:buClr>
              <a:buSzPct val="82000"/>
              <a:buChar char="•"/>
            </a:pPr>
            <a:r>
              <a:rPr dirty="0"/>
              <a:t>Barn ønsker anerkjennelse for sin opplevelse og forståelse</a:t>
            </a:r>
          </a:p>
          <a:p>
            <a:pPr marL="249000" indent="-249000">
              <a:buClr>
                <a:srgbClr val="535353"/>
              </a:buClr>
              <a:buSzPct val="82000"/>
              <a:buChar char="•"/>
            </a:pPr>
            <a:r>
              <a:rPr dirty="0"/>
              <a:t>Barn ønsker anerkjennelse for det de bidrar med og for oppgavene de gjør</a:t>
            </a:r>
          </a:p>
          <a:p>
            <a:pPr marL="249000" indent="-249000">
              <a:buClr>
                <a:srgbClr val="535353"/>
              </a:buClr>
              <a:buSzPct val="82000"/>
              <a:buChar char="•"/>
            </a:pPr>
            <a:r>
              <a:rPr dirty="0"/>
              <a:t>Anerkjennelse styrker barns selvverd</a:t>
            </a:r>
          </a:p>
          <a:p>
            <a:endParaRPr dirty="0"/>
          </a:p>
          <a:p>
            <a:endParaRPr dirty="0"/>
          </a:p>
        </p:txBody>
      </p:sp>
    </p:spTree>
    <p:extLst>
      <p:ext uri="{BB962C8B-B14F-4D97-AF65-F5344CB8AC3E}">
        <p14:creationId xmlns:p14="http://schemas.microsoft.com/office/powerpoint/2010/main" val="1107843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1143000" y="685800"/>
            <a:ext cx="4572000" cy="34290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r>
              <a:rPr dirty="0"/>
              <a:t>Barn og unges situasjon er et viktig tema for familier som opplever sykdom og avhengighet. Deres behov hører naturlig med som en del av helsehjelpen og inkluderes i handlingene helsepersonell gjør for pasient og foreldre.</a:t>
            </a:r>
          </a:p>
          <a:p>
            <a:endParaRPr dirty="0"/>
          </a:p>
          <a:p>
            <a:pPr>
              <a:defRPr b="1"/>
            </a:pPr>
            <a:r>
              <a:rPr dirty="0"/>
              <a:t>Støtte pasienten som forelder </a:t>
            </a:r>
          </a:p>
          <a:p>
            <a:pPr marL="249000" indent="-249000">
              <a:buClr>
                <a:srgbClr val="535353"/>
              </a:buClr>
              <a:buSzPct val="82000"/>
              <a:buChar char="•"/>
            </a:pPr>
            <a:r>
              <a:rPr dirty="0"/>
              <a:t>Støtte foreldre til å mestre foreldrerollen parallelt med sykdom</a:t>
            </a:r>
          </a:p>
          <a:p>
            <a:pPr marL="249000" indent="-249000">
              <a:buClr>
                <a:srgbClr val="535353"/>
              </a:buClr>
              <a:buSzPct val="82000"/>
              <a:buChar char="•"/>
            </a:pPr>
            <a:r>
              <a:rPr dirty="0"/>
              <a:t>Å støtte pasienten i foreldrerollen gir positive ringvirkninger for pasient og familie</a:t>
            </a:r>
          </a:p>
          <a:p>
            <a:endParaRPr dirty="0"/>
          </a:p>
          <a:p>
            <a:pPr>
              <a:defRPr b="1"/>
            </a:pPr>
            <a:r>
              <a:rPr dirty="0"/>
              <a:t>Styrke barn og unges helse og livskvalitet</a:t>
            </a:r>
          </a:p>
          <a:p>
            <a:pPr marL="249000" indent="-249000">
              <a:buClr>
                <a:srgbClr val="535353"/>
              </a:buClr>
              <a:buSzPct val="82000"/>
              <a:buChar char="•"/>
            </a:pPr>
            <a:r>
              <a:rPr dirty="0"/>
              <a:t>Forebygge helseproblemer ved å fange opp barn og unge tidlig </a:t>
            </a:r>
          </a:p>
          <a:p>
            <a:pPr marL="249000" indent="-249000">
              <a:buClr>
                <a:srgbClr val="535353"/>
              </a:buClr>
              <a:buSzPct val="82000"/>
              <a:buChar char="•"/>
            </a:pPr>
            <a:r>
              <a:rPr dirty="0"/>
              <a:t>Fremme barns helse og livskvalitet ved å legge til rette for at de kan forstå det som skjer, at de opplever seg inkludert og deltakende, og at de opplever anerkjennelse for sin opplevelse, erfaringer og sin innsats </a:t>
            </a:r>
          </a:p>
          <a:p>
            <a:pPr marL="249000" indent="-249000">
              <a:buClr>
                <a:srgbClr val="535353"/>
              </a:buClr>
              <a:buSzPct val="82000"/>
              <a:buChar char="•"/>
            </a:pPr>
            <a:r>
              <a:rPr dirty="0"/>
              <a:t>Vektlegge barns egne opplevelser og meninger, og etterspørre hva som er viktig for dem</a:t>
            </a:r>
          </a:p>
        </p:txBody>
      </p:sp>
    </p:spTree>
    <p:extLst>
      <p:ext uri="{BB962C8B-B14F-4D97-AF65-F5344CB8AC3E}">
        <p14:creationId xmlns:p14="http://schemas.microsoft.com/office/powerpoint/2010/main" val="846720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noRot="1" noChangeAspect="1"/>
          </p:cNvSpPr>
          <p:nvPr>
            <p:ph type="sldImg"/>
          </p:nvPr>
        </p:nvSpPr>
        <p:spPr>
          <a:xfrm>
            <a:off x="1143000" y="685800"/>
            <a:ext cx="4572000" cy="3429000"/>
          </a:xfrm>
          <a:prstGeom prst="rect">
            <a:avLst/>
          </a:prstGeom>
        </p:spPr>
        <p:txBody>
          <a:bodyPr/>
          <a:lstStyle/>
          <a:p>
            <a:endParaRPr/>
          </a:p>
        </p:txBody>
      </p:sp>
      <p:sp>
        <p:nvSpPr>
          <p:cNvPr id="134" name="Shape 134"/>
          <p:cNvSpPr>
            <a:spLocks noGrp="1"/>
          </p:cNvSpPr>
          <p:nvPr>
            <p:ph type="body" sz="quarter" idx="1"/>
          </p:nvPr>
        </p:nvSpPr>
        <p:spPr>
          <a:prstGeom prst="rect">
            <a:avLst/>
          </a:prstGeom>
        </p:spPr>
        <p:txBody>
          <a:bodyPr/>
          <a:lstStyle/>
          <a:p>
            <a:r>
              <a:rPr dirty="0"/>
              <a:t>Kunnskap om barn og unges situasjon ved sykdom i familien har ført til egne lovbestemmelser om barn som pårørende.</a:t>
            </a:r>
          </a:p>
          <a:p>
            <a:endParaRPr dirty="0"/>
          </a:p>
          <a:p>
            <a:pPr>
              <a:defRPr b="1"/>
            </a:pPr>
            <a:r>
              <a:rPr dirty="0"/>
              <a:t>Helsepersonelloven</a:t>
            </a:r>
          </a:p>
          <a:p>
            <a:r>
              <a:rPr dirty="0"/>
              <a:t>§ 10 a – pasientens barn og søsken</a:t>
            </a:r>
          </a:p>
          <a:p>
            <a:pPr marL="249000" indent="-249000">
              <a:buClr>
                <a:srgbClr val="535353"/>
              </a:buClr>
              <a:buSzPct val="82000"/>
              <a:buChar char="•"/>
            </a:pPr>
            <a:r>
              <a:rPr dirty="0"/>
              <a:t>Helsepersonell skal bidra til å ivareta barns behov for informasjon og nødvendig oppfølging som følge av foreldres/søskens psykiske sykdom, rusavhengighet eller alvorlig somatisk sykdom eller skade</a:t>
            </a:r>
          </a:p>
          <a:p>
            <a:r>
              <a:rPr dirty="0"/>
              <a:t>§ 10 b – barn og søsken som er etterlatte</a:t>
            </a:r>
          </a:p>
          <a:p>
            <a:pPr marL="249000" indent="-249000">
              <a:buClr>
                <a:srgbClr val="535353"/>
              </a:buClr>
              <a:buSzPct val="82000"/>
              <a:buChar char="•"/>
            </a:pPr>
            <a:r>
              <a:rPr dirty="0"/>
              <a:t>Helsepersonell skal bidra til å ivareta barns behov for informasjon og nødvendig oppfølging som følge av at en forelder eller søsken dør</a:t>
            </a:r>
          </a:p>
          <a:p>
            <a:r>
              <a:rPr dirty="0"/>
              <a:t>§ 25 tredje ledd – samarbeidende personell</a:t>
            </a:r>
          </a:p>
          <a:p>
            <a:pPr marL="249000" indent="-249000">
              <a:buClr>
                <a:srgbClr val="535353"/>
              </a:buClr>
              <a:buSzPct val="82000"/>
              <a:buChar char="•"/>
            </a:pPr>
            <a:r>
              <a:rPr dirty="0"/>
              <a:t>Opplysninger kan gis til samarbeidende personell så sant pasient ikke motsetter seg det</a:t>
            </a:r>
          </a:p>
          <a:p>
            <a:endParaRPr dirty="0"/>
          </a:p>
          <a:p>
            <a:pPr>
              <a:defRPr b="1"/>
            </a:pPr>
            <a:r>
              <a:rPr dirty="0"/>
              <a:t>Spesialisthelsetjenesteloven</a:t>
            </a:r>
          </a:p>
          <a:p>
            <a:r>
              <a:rPr dirty="0"/>
              <a:t>§ 3-7 a – barneansvarlig personell (se </a:t>
            </a:r>
            <a:r>
              <a:rPr dirty="0" smtClean="0"/>
              <a:t>lys</a:t>
            </a:r>
            <a:r>
              <a:rPr lang="nb-NO" dirty="0" smtClean="0"/>
              <a:t>bilde</a:t>
            </a:r>
            <a:r>
              <a:rPr dirty="0" smtClean="0"/>
              <a:t> 2</a:t>
            </a:r>
            <a:r>
              <a:rPr lang="nb-NO" dirty="0" smtClean="0"/>
              <a:t>7</a:t>
            </a:r>
            <a:r>
              <a:rPr dirty="0" smtClean="0"/>
              <a:t>)</a:t>
            </a:r>
            <a:endParaRPr dirty="0"/>
          </a:p>
          <a:p>
            <a:pPr marL="249000" indent="-249000">
              <a:buClr>
                <a:srgbClr val="535353"/>
              </a:buClr>
              <a:buSzPct val="82000"/>
              <a:buChar char="•"/>
            </a:pPr>
            <a:r>
              <a:rPr dirty="0"/>
              <a:t>Helseinstitusjoner i spesialisthelsetjenesten skal ha barneansvarlig personell</a:t>
            </a:r>
          </a:p>
          <a:p>
            <a:pPr marL="249000" indent="-249000">
              <a:buClr>
                <a:srgbClr val="535353"/>
              </a:buClr>
              <a:buSzPct val="82000"/>
              <a:buChar char="•"/>
            </a:pPr>
            <a:r>
              <a:rPr dirty="0"/>
              <a:t>Barneansvarlig er ikke de som skal ivareta barna, men gi råd, veiledning og støtte til sine kolleger</a:t>
            </a:r>
          </a:p>
          <a:p>
            <a:endParaRPr dirty="0"/>
          </a:p>
        </p:txBody>
      </p:sp>
    </p:spTree>
    <p:extLst>
      <p:ext uri="{BB962C8B-B14F-4D97-AF65-F5344CB8AC3E}">
        <p14:creationId xmlns:p14="http://schemas.microsoft.com/office/powerpoint/2010/main" val="1602680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noRot="1" noChangeAspect="1"/>
          </p:cNvSpPr>
          <p:nvPr>
            <p:ph type="sldImg"/>
          </p:nvPr>
        </p:nvSpPr>
        <p:spPr>
          <a:xfrm>
            <a:off x="1143000" y="685800"/>
            <a:ext cx="4572000" cy="3429000"/>
          </a:xfrm>
          <a:prstGeom prst="rect">
            <a:avLst/>
          </a:prstGeom>
        </p:spPr>
        <p:txBody>
          <a:bodyPr/>
          <a:lstStyle/>
          <a:p>
            <a:endParaRPr/>
          </a:p>
        </p:txBody>
      </p:sp>
      <p:sp>
        <p:nvSpPr>
          <p:cNvPr id="141" name="Shape 141"/>
          <p:cNvSpPr>
            <a:spLocks noGrp="1"/>
          </p:cNvSpPr>
          <p:nvPr>
            <p:ph type="body" sz="quarter" idx="1"/>
          </p:nvPr>
        </p:nvSpPr>
        <p:spPr>
          <a:prstGeom prst="rect">
            <a:avLst/>
          </a:prstGeom>
        </p:spPr>
        <p:txBody>
          <a:bodyPr/>
          <a:lstStyle/>
          <a:p>
            <a:pPr marL="0" indent="0">
              <a:buClr>
                <a:srgbClr val="535353"/>
              </a:buClr>
              <a:buSzPct val="82000"/>
              <a:buNone/>
            </a:pPr>
            <a:r>
              <a:rPr lang="nb-NO" dirty="0" smtClean="0"/>
              <a:t>Lysbildene 8-10 omhandler hvilke </a:t>
            </a:r>
            <a:r>
              <a:rPr dirty="0" smtClean="0"/>
              <a:t>pasienter </a:t>
            </a:r>
            <a:r>
              <a:rPr lang="nb-NO" dirty="0" smtClean="0"/>
              <a:t>og hvilke barn som </a:t>
            </a:r>
            <a:r>
              <a:rPr dirty="0" smtClean="0"/>
              <a:t>inngår </a:t>
            </a:r>
            <a:r>
              <a:rPr dirty="0"/>
              <a:t>i barn som </a:t>
            </a:r>
            <a:r>
              <a:rPr dirty="0" smtClean="0"/>
              <a:t>pårørende-arbeidet</a:t>
            </a:r>
            <a:endParaRPr dirty="0"/>
          </a:p>
        </p:txBody>
      </p:sp>
    </p:spTree>
    <p:extLst>
      <p:ext uri="{BB962C8B-B14F-4D97-AF65-F5344CB8AC3E}">
        <p14:creationId xmlns:p14="http://schemas.microsoft.com/office/powerpoint/2010/main" val="11529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1143000" y="685800"/>
            <a:ext cx="4572000" cy="3429000"/>
          </a:xfrm>
          <a:prstGeom prst="rect">
            <a:avLst/>
          </a:prstGeom>
        </p:spPr>
        <p:txBody>
          <a:bodyPr/>
          <a:lstStyle/>
          <a:p>
            <a:endParaRPr/>
          </a:p>
        </p:txBody>
      </p:sp>
      <p:sp>
        <p:nvSpPr>
          <p:cNvPr id="148" name="Shape 148"/>
          <p:cNvSpPr>
            <a:spLocks noGrp="1"/>
          </p:cNvSpPr>
          <p:nvPr>
            <p:ph type="body" sz="quarter" idx="1"/>
          </p:nvPr>
        </p:nvSpPr>
        <p:spPr>
          <a:prstGeom prst="rect">
            <a:avLst/>
          </a:prstGeom>
        </p:spPr>
        <p:txBody>
          <a:bodyPr/>
          <a:lstStyle/>
          <a:p>
            <a:r>
              <a:rPr dirty="0"/>
              <a:t>Pasientens relasjon til barnet og barnets alder er med å avgjøre hvem som inngår i barn som pårørende-arbeidet.</a:t>
            </a:r>
          </a:p>
          <a:p>
            <a:endParaRPr dirty="0"/>
          </a:p>
          <a:p>
            <a:pPr>
              <a:defRPr b="1"/>
            </a:pPr>
            <a:r>
              <a:rPr dirty="0"/>
              <a:t>Mor eller far til barn under 18 år</a:t>
            </a:r>
          </a:p>
          <a:p>
            <a:pPr>
              <a:defRPr b="1"/>
            </a:pPr>
            <a:endParaRPr dirty="0"/>
          </a:p>
          <a:p>
            <a:r>
              <a:rPr b="1" dirty="0"/>
              <a:t>Bror eller søster til barn under 18 år</a:t>
            </a:r>
            <a:r>
              <a:rPr dirty="0"/>
              <a:t> </a:t>
            </a:r>
          </a:p>
          <a:p>
            <a:pPr marL="249000" indent="-249000">
              <a:buClr>
                <a:srgbClr val="535353"/>
              </a:buClr>
              <a:buSzPct val="82000"/>
              <a:buChar char="•"/>
            </a:pPr>
            <a:r>
              <a:rPr dirty="0"/>
              <a:t>Uavhengig av om pasienten er over eller under 18 år</a:t>
            </a:r>
          </a:p>
          <a:p>
            <a:endParaRPr dirty="0"/>
          </a:p>
          <a:p>
            <a:pPr>
              <a:defRPr b="1"/>
            </a:pPr>
            <a:r>
              <a:rPr dirty="0"/>
              <a:t>Tenk vidt om relasjoner til barn og søsken</a:t>
            </a:r>
          </a:p>
          <a:p>
            <a:pPr marL="249000" indent="-249000">
              <a:buClr>
                <a:srgbClr val="535353"/>
              </a:buClr>
              <a:buSzPct val="82000"/>
              <a:buChar char="•"/>
            </a:pPr>
            <a:r>
              <a:rPr dirty="0"/>
              <a:t>Pasienten kan være en steforeldre, fosterforelder, adoptivforeldre</a:t>
            </a:r>
          </a:p>
          <a:p>
            <a:pPr marL="249000" indent="-249000">
              <a:buClr>
                <a:srgbClr val="535353"/>
              </a:buClr>
              <a:buSzPct val="82000"/>
              <a:buChar char="•"/>
            </a:pPr>
            <a:r>
              <a:rPr dirty="0"/>
              <a:t>Pasienten kan ha omsorg for barn på en annen måte</a:t>
            </a:r>
          </a:p>
          <a:p>
            <a:pPr marL="249000" indent="-249000">
              <a:buClr>
                <a:srgbClr val="535353"/>
              </a:buClr>
              <a:buSzPct val="82000"/>
              <a:buChar char="•"/>
            </a:pPr>
            <a:r>
              <a:rPr dirty="0"/>
              <a:t>Pasienten kan ha søskenforhold til barn de ikke er i slekt med</a:t>
            </a:r>
          </a:p>
          <a:p>
            <a:endParaRPr dirty="0"/>
          </a:p>
        </p:txBody>
      </p:sp>
    </p:spTree>
    <p:extLst>
      <p:ext uri="{BB962C8B-B14F-4D97-AF65-F5344CB8AC3E}">
        <p14:creationId xmlns:p14="http://schemas.microsoft.com/office/powerpoint/2010/main" val="509753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noRot="1" noChangeAspect="1"/>
          </p:cNvSpPr>
          <p:nvPr>
            <p:ph type="sldImg"/>
          </p:nvPr>
        </p:nvSpPr>
        <p:spPr>
          <a:xfrm>
            <a:off x="1143000" y="685800"/>
            <a:ext cx="4572000" cy="3429000"/>
          </a:xfrm>
          <a:prstGeom prst="rect">
            <a:avLst/>
          </a:prstGeom>
        </p:spPr>
        <p:txBody>
          <a:bodyPr/>
          <a:lstStyle/>
          <a:p>
            <a:endParaRPr/>
          </a:p>
        </p:txBody>
      </p:sp>
      <p:sp>
        <p:nvSpPr>
          <p:cNvPr id="156" name="Shape 156"/>
          <p:cNvSpPr>
            <a:spLocks noGrp="1"/>
          </p:cNvSpPr>
          <p:nvPr>
            <p:ph type="body" sz="quarter" idx="1"/>
          </p:nvPr>
        </p:nvSpPr>
        <p:spPr>
          <a:prstGeom prst="rect">
            <a:avLst/>
          </a:prstGeom>
        </p:spPr>
        <p:txBody>
          <a:bodyPr/>
          <a:lstStyle/>
          <a:p>
            <a:r>
              <a:rPr dirty="0"/>
              <a:t>Pasientens helsetilstand og helsehjelp avgjør hvem som inngår i barn som pårørende-arbeidet, sammen med pasientens relasjon til barnet og barnets alder</a:t>
            </a:r>
          </a:p>
          <a:p>
            <a:endParaRPr dirty="0"/>
          </a:p>
          <a:p>
            <a:pPr>
              <a:defRPr b="1"/>
            </a:pPr>
            <a:r>
              <a:rPr dirty="0"/>
              <a:t>Psykisk helsehjelp eller rus- og avhengighetsbehandling</a:t>
            </a:r>
          </a:p>
          <a:p>
            <a:pPr marL="249000" indent="-249000">
              <a:buClr>
                <a:srgbClr val="535353"/>
              </a:buClr>
              <a:buSzPct val="82000"/>
              <a:buChar char="•"/>
            </a:pPr>
            <a:r>
              <a:rPr dirty="0"/>
              <a:t>Alle pasienter som mottar psykisk helsehjelp eller rus- og avhengighetsbehandling inngår i barn som pårørende-arbeidet, hvis de har barn under 18 år</a:t>
            </a:r>
          </a:p>
          <a:p>
            <a:pPr marL="249000" indent="-249000">
              <a:buClr>
                <a:srgbClr val="535353"/>
              </a:buClr>
              <a:buSzPct val="82000"/>
              <a:buChar char="•"/>
            </a:pPr>
            <a:endParaRPr dirty="0"/>
          </a:p>
          <a:p>
            <a:pPr>
              <a:defRPr b="1"/>
            </a:pPr>
            <a:r>
              <a:rPr dirty="0"/>
              <a:t>Alvorlig somatisk sykdom eller skade</a:t>
            </a:r>
          </a:p>
          <a:p>
            <a:pPr marL="249000" indent="-249000">
              <a:buClr>
                <a:srgbClr val="535353"/>
              </a:buClr>
              <a:buSzPct val="82000"/>
              <a:buChar char="•"/>
            </a:pPr>
            <a:r>
              <a:rPr dirty="0"/>
              <a:t>Lovbestemmelsene </a:t>
            </a:r>
            <a:r>
              <a:rPr dirty="0" smtClean="0"/>
              <a:t>nev</a:t>
            </a:r>
            <a:r>
              <a:rPr lang="nb-NO" dirty="0" smtClean="0"/>
              <a:t>n</a:t>
            </a:r>
            <a:r>
              <a:rPr dirty="0" smtClean="0"/>
              <a:t>er </a:t>
            </a:r>
            <a:r>
              <a:rPr dirty="0"/>
              <a:t>ikke hvilke sykdommer eller skader de gjelder for</a:t>
            </a:r>
          </a:p>
          <a:p>
            <a:pPr marL="249000" indent="-249000">
              <a:buClr>
                <a:srgbClr val="535353"/>
              </a:buClr>
              <a:buSzPct val="82000"/>
              <a:buChar char="•"/>
            </a:pPr>
            <a:r>
              <a:rPr dirty="0"/>
              <a:t>Lovbestemmelsene gjelder når sykdom/skade gir eller kan gi vesentlige konsekvenser for barna</a:t>
            </a:r>
          </a:p>
          <a:p>
            <a:pPr marL="249000" indent="-249000">
              <a:buClr>
                <a:srgbClr val="535353"/>
              </a:buClr>
              <a:buSzPct val="82000"/>
              <a:buChar char="•"/>
            </a:pPr>
            <a:r>
              <a:rPr dirty="0"/>
              <a:t>Barn og familier er forskjellige. Derfor er det viktig å etterspørre familiens situasjon og behov. Helsepersonell kan ofte ikke vite før de har hørt med foreldre og barn</a:t>
            </a:r>
          </a:p>
        </p:txBody>
      </p:sp>
    </p:spTree>
    <p:extLst>
      <p:ext uri="{BB962C8B-B14F-4D97-AF65-F5344CB8AC3E}">
        <p14:creationId xmlns:p14="http://schemas.microsoft.com/office/powerpoint/2010/main" val="1109344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tel og undertittel">
    <p:spTree>
      <p:nvGrpSpPr>
        <p:cNvPr id="1" name=""/>
        <p:cNvGrpSpPr/>
        <p:nvPr/>
      </p:nvGrpSpPr>
      <p:grpSpPr>
        <a:xfrm>
          <a:off x="0" y="0"/>
          <a:ext cx="0" cy="0"/>
          <a:chOff x="0" y="0"/>
          <a:chExt cx="0" cy="0"/>
        </a:xfrm>
      </p:grpSpPr>
      <p:sp>
        <p:nvSpPr>
          <p:cNvPr id="12" name="Rektangel"/>
          <p:cNvSpPr/>
          <p:nvPr/>
        </p:nvSpPr>
        <p:spPr>
          <a:xfrm>
            <a:off x="0" y="0"/>
            <a:ext cx="13004800"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sp>
        <p:nvSpPr>
          <p:cNvPr id="13" name="Undertittel"/>
          <p:cNvSpPr txBox="1"/>
          <p:nvPr/>
        </p:nvSpPr>
        <p:spPr>
          <a:xfrm>
            <a:off x="355600" y="8496300"/>
            <a:ext cx="12293600" cy="1295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algn="ctr" defTabSz="584200">
              <a:buClr>
                <a:srgbClr val="535353"/>
              </a:buClr>
              <a:defRPr sz="2400" b="1">
                <a:solidFill>
                  <a:srgbClr val="B6D4F1"/>
                </a:solidFill>
                <a:latin typeface="Calibri"/>
                <a:ea typeface="Calibri"/>
                <a:cs typeface="Calibri"/>
                <a:sym typeface="Calibri"/>
              </a:defRPr>
            </a:lvl1pPr>
          </a:lstStyle>
          <a:p>
            <a:r>
              <a:rPr sz="2400"/>
              <a:t>Undertittel</a:t>
            </a:r>
          </a:p>
        </p:txBody>
      </p:sp>
      <p:pic>
        <p:nvPicPr>
          <p:cNvPr id="14" name="Bilde" descr="Bilde"/>
          <p:cNvPicPr>
            <a:picLocks noChangeAspect="1"/>
          </p:cNvPicPr>
          <p:nvPr/>
        </p:nvPicPr>
        <p:blipFill>
          <a:blip r:embed="rId2">
            <a:extLst/>
          </a:blip>
          <a:stretch>
            <a:fillRect/>
          </a:stretch>
        </p:blipFill>
        <p:spPr>
          <a:xfrm>
            <a:off x="348252" y="8035490"/>
            <a:ext cx="12308296" cy="169199"/>
          </a:xfrm>
          <a:prstGeom prst="rect">
            <a:avLst/>
          </a:prstGeom>
          <a:ln w="12700">
            <a:miter lim="400000"/>
          </a:ln>
        </p:spPr>
      </p:pic>
      <p:sp>
        <p:nvSpPr>
          <p:cNvPr id="15" name="BARN SOM PÅRØRENDE"/>
          <p:cNvSpPr txBox="1"/>
          <p:nvPr/>
        </p:nvSpPr>
        <p:spPr>
          <a:xfrm>
            <a:off x="1223541" y="3280643"/>
            <a:ext cx="8566447" cy="99065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5500">
                <a:solidFill>
                  <a:srgbClr val="EF8D72"/>
                </a:solidFill>
              </a:defRPr>
            </a:lvl1pPr>
          </a:lstStyle>
          <a:p>
            <a:r>
              <a:rPr sz="5500"/>
              <a:t>BARN SOM PÅRØRENDE</a:t>
            </a:r>
          </a:p>
        </p:txBody>
      </p:sp>
      <p:sp>
        <p:nvSpPr>
          <p:cNvPr id="16" name="– pasientens barn og søsken"/>
          <p:cNvSpPr txBox="1"/>
          <p:nvPr/>
        </p:nvSpPr>
        <p:spPr>
          <a:xfrm>
            <a:off x="3928640" y="4160748"/>
            <a:ext cx="6397584" cy="72904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sz="3800"/>
              <a:t>– pasientens barn og søsken</a:t>
            </a:r>
          </a:p>
        </p:txBody>
      </p:sp>
      <p:pic>
        <p:nvPicPr>
          <p:cNvPr id="17" name="Bilde" descr="Bilde"/>
          <p:cNvPicPr>
            <a:picLocks noChangeAspect="1"/>
          </p:cNvPicPr>
          <p:nvPr/>
        </p:nvPicPr>
        <p:blipFill>
          <a:blip r:embed="rId3">
            <a:extLst/>
          </a:blip>
          <a:stretch>
            <a:fillRect/>
          </a:stretch>
        </p:blipFill>
        <p:spPr>
          <a:xfrm>
            <a:off x="8536571" y="3948944"/>
            <a:ext cx="3221458" cy="3532112"/>
          </a:xfrm>
          <a:prstGeom prst="rect">
            <a:avLst/>
          </a:prstGeom>
          <a:ln w="12700">
            <a:miter lim="400000"/>
          </a:ln>
        </p:spPr>
      </p:pic>
      <p:sp>
        <p:nvSpPr>
          <p:cNvPr id="18"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tel – sentrert">
    <p:spTree>
      <p:nvGrpSpPr>
        <p:cNvPr id="1" name=""/>
        <p:cNvGrpSpPr/>
        <p:nvPr/>
      </p:nvGrpSpPr>
      <p:grpSpPr>
        <a:xfrm>
          <a:off x="0" y="0"/>
          <a:ext cx="0" cy="0"/>
          <a:chOff x="0" y="0"/>
          <a:chExt cx="0" cy="0"/>
        </a:xfrm>
      </p:grpSpPr>
      <p:sp>
        <p:nvSpPr>
          <p:cNvPr id="25" name="Rektangel"/>
          <p:cNvSpPr/>
          <p:nvPr/>
        </p:nvSpPr>
        <p:spPr>
          <a:xfrm>
            <a:off x="0" y="0"/>
            <a:ext cx="13004800"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sp>
        <p:nvSpPr>
          <p:cNvPr id="26" name="Undertittel"/>
          <p:cNvSpPr txBox="1"/>
          <p:nvPr/>
        </p:nvSpPr>
        <p:spPr>
          <a:xfrm>
            <a:off x="355600" y="8496300"/>
            <a:ext cx="12293600" cy="1295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algn="ctr" defTabSz="584200">
              <a:buClr>
                <a:srgbClr val="535353"/>
              </a:buClr>
              <a:defRPr sz="2400" b="1">
                <a:solidFill>
                  <a:srgbClr val="B6D4F1"/>
                </a:solidFill>
                <a:latin typeface="Calibri"/>
                <a:ea typeface="Calibri"/>
                <a:cs typeface="Calibri"/>
                <a:sym typeface="Calibri"/>
              </a:defRPr>
            </a:lvl1pPr>
          </a:lstStyle>
          <a:p>
            <a:r>
              <a:rPr sz="2400"/>
              <a:t>Undertittel</a:t>
            </a:r>
          </a:p>
        </p:txBody>
      </p:sp>
      <p:sp>
        <p:nvSpPr>
          <p:cNvPr id="27" name="Tittel"/>
          <p:cNvSpPr txBox="1"/>
          <p:nvPr/>
        </p:nvSpPr>
        <p:spPr>
          <a:xfrm>
            <a:off x="3928641" y="4160748"/>
            <a:ext cx="1200649" cy="72904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sz="3800"/>
              <a:t>Tittel</a:t>
            </a:r>
          </a:p>
        </p:txBody>
      </p:sp>
      <p:pic>
        <p:nvPicPr>
          <p:cNvPr id="28" name="Bilde" descr="Bilde"/>
          <p:cNvPicPr>
            <a:picLocks noChangeAspect="1"/>
          </p:cNvPicPr>
          <p:nvPr/>
        </p:nvPicPr>
        <p:blipFill>
          <a:blip r:embed="rId2">
            <a:extLst/>
          </a:blip>
          <a:stretch>
            <a:fillRect/>
          </a:stretch>
        </p:blipFill>
        <p:spPr>
          <a:xfrm>
            <a:off x="348252" y="8035490"/>
            <a:ext cx="12308296" cy="169199"/>
          </a:xfrm>
          <a:prstGeom prst="rect">
            <a:avLst/>
          </a:prstGeom>
          <a:ln w="12700">
            <a:miter lim="400000"/>
          </a:ln>
        </p:spPr>
      </p:pic>
      <p:sp>
        <p:nvSpPr>
          <p:cNvPr id="29"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tel – sentrert kopi">
    <p:spTree>
      <p:nvGrpSpPr>
        <p:cNvPr id="1" name=""/>
        <p:cNvGrpSpPr/>
        <p:nvPr/>
      </p:nvGrpSpPr>
      <p:grpSpPr>
        <a:xfrm>
          <a:off x="0" y="0"/>
          <a:ext cx="0" cy="0"/>
          <a:chOff x="0" y="0"/>
          <a:chExt cx="0" cy="0"/>
        </a:xfrm>
      </p:grpSpPr>
      <p:sp>
        <p:nvSpPr>
          <p:cNvPr id="36" name="Titteltekst"/>
          <p:cNvSpPr txBox="1">
            <a:spLocks noGrp="1"/>
          </p:cNvSpPr>
          <p:nvPr>
            <p:ph type="title"/>
          </p:nvPr>
        </p:nvSpPr>
        <p:spPr>
          <a:xfrm>
            <a:off x="355600" y="3251200"/>
            <a:ext cx="12293600" cy="3238500"/>
          </a:xfrm>
          <a:prstGeom prst="rect">
            <a:avLst/>
          </a:prstGeom>
        </p:spPr>
        <p:txBody>
          <a:bodyPr/>
          <a:lstStyle/>
          <a:p>
            <a:r>
              <a:t>Titteltekst</a:t>
            </a:r>
          </a:p>
        </p:txBody>
      </p:sp>
      <p:sp>
        <p:nvSpPr>
          <p:cNvPr id="37"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tel – øverst">
    <p:spTree>
      <p:nvGrpSpPr>
        <p:cNvPr id="1" name=""/>
        <p:cNvGrpSpPr/>
        <p:nvPr/>
      </p:nvGrpSpPr>
      <p:grpSpPr>
        <a:xfrm>
          <a:off x="0" y="0"/>
          <a:ext cx="0" cy="0"/>
          <a:chOff x="0" y="0"/>
          <a:chExt cx="0" cy="0"/>
        </a:xfrm>
      </p:grpSpPr>
      <p:sp>
        <p:nvSpPr>
          <p:cNvPr id="44" name="Titteltekst"/>
          <p:cNvSpPr txBox="1">
            <a:spLocks noGrp="1"/>
          </p:cNvSpPr>
          <p:nvPr>
            <p:ph type="title"/>
          </p:nvPr>
        </p:nvSpPr>
        <p:spPr>
          <a:prstGeom prst="rect">
            <a:avLst/>
          </a:prstGeom>
        </p:spPr>
        <p:txBody>
          <a:bodyPr/>
          <a:lstStyle/>
          <a:p>
            <a:r>
              <a:t>Titteltekst</a:t>
            </a:r>
          </a:p>
        </p:txBody>
      </p:sp>
      <p:sp>
        <p:nvSpPr>
          <p:cNvPr id="45"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tel, punkttegn og bilde">
    <p:spTree>
      <p:nvGrpSpPr>
        <p:cNvPr id="1" name=""/>
        <p:cNvGrpSpPr/>
        <p:nvPr/>
      </p:nvGrpSpPr>
      <p:grpSpPr>
        <a:xfrm>
          <a:off x="0" y="0"/>
          <a:ext cx="0" cy="0"/>
          <a:chOff x="0" y="0"/>
          <a:chExt cx="0" cy="0"/>
        </a:xfrm>
      </p:grpSpPr>
      <p:sp>
        <p:nvSpPr>
          <p:cNvPr id="52" name="Artboard 2@3x.png"/>
          <p:cNvSpPr>
            <a:spLocks noGrp="1"/>
          </p:cNvSpPr>
          <p:nvPr>
            <p:ph type="pic" sz="half" idx="13"/>
          </p:nvPr>
        </p:nvSpPr>
        <p:spPr>
          <a:xfrm>
            <a:off x="6314485" y="1895724"/>
            <a:ext cx="6238419" cy="6073529"/>
          </a:xfrm>
          <a:prstGeom prst="rect">
            <a:avLst/>
          </a:prstGeom>
        </p:spPr>
        <p:txBody>
          <a:bodyPr lIns="91439" tIns="45719" rIns="91439" bIns="45719" anchor="t">
            <a:noAutofit/>
          </a:bodyPr>
          <a:lstStyle/>
          <a:p>
            <a:endParaRPr/>
          </a:p>
        </p:txBody>
      </p:sp>
      <p:sp>
        <p:nvSpPr>
          <p:cNvPr id="53" name="Titteltekst"/>
          <p:cNvSpPr txBox="1">
            <a:spLocks noGrp="1"/>
          </p:cNvSpPr>
          <p:nvPr>
            <p:ph type="title"/>
          </p:nvPr>
        </p:nvSpPr>
        <p:spPr>
          <a:prstGeom prst="rect">
            <a:avLst/>
          </a:prstGeom>
        </p:spPr>
        <p:txBody>
          <a:bodyPr/>
          <a:lstStyle>
            <a:lvl1pPr algn="l"/>
          </a:lstStyle>
          <a:p>
            <a:r>
              <a:t>Titteltekst</a:t>
            </a:r>
          </a:p>
        </p:txBody>
      </p:sp>
      <p:sp>
        <p:nvSpPr>
          <p:cNvPr id="54" name="Brødtekst nivå én…"/>
          <p:cNvSpPr txBox="1">
            <a:spLocks noGrp="1"/>
          </p:cNvSpPr>
          <p:nvPr>
            <p:ph type="body" sz="half" idx="1"/>
          </p:nvPr>
        </p:nvSpPr>
        <p:spPr>
          <a:xfrm>
            <a:off x="355601" y="2730500"/>
            <a:ext cx="5892800" cy="5126038"/>
          </a:xfrm>
          <a:prstGeom prst="rect">
            <a:avLst/>
          </a:prstGeom>
        </p:spPr>
        <p:txBody>
          <a:bodyPr>
            <a:noAutofit/>
          </a:bodyPr>
          <a:lstStyle>
            <a:lvl1pPr>
              <a:defRPr>
                <a:latin typeface="Calibri"/>
                <a:ea typeface="Calibri"/>
                <a:cs typeface="Calibri"/>
                <a:sym typeface="Calibri"/>
              </a:defRPr>
            </a:lvl1pPr>
            <a:lvl2pPr>
              <a:defRPr>
                <a:latin typeface="Calibri"/>
                <a:ea typeface="Calibri"/>
                <a:cs typeface="Calibri"/>
                <a:sym typeface="Calibri"/>
              </a:defRPr>
            </a:lvl2pPr>
            <a:lvl3pPr>
              <a:defRPr>
                <a:latin typeface="Calibri"/>
                <a:ea typeface="Calibri"/>
                <a:cs typeface="Calibri"/>
                <a:sym typeface="Calibri"/>
              </a:defRPr>
            </a:lvl3pPr>
            <a:lvl4pPr>
              <a:defRPr>
                <a:latin typeface="Calibri"/>
                <a:ea typeface="Calibri"/>
                <a:cs typeface="Calibri"/>
                <a:sym typeface="Calibri"/>
              </a:defRPr>
            </a:lvl4pPr>
            <a:lvl5pPr>
              <a:defRPr>
                <a:latin typeface="Calibri"/>
                <a:ea typeface="Calibri"/>
                <a:cs typeface="Calibri"/>
                <a:sym typeface="Calibri"/>
              </a:defRPr>
            </a:lvl5pPr>
          </a:lstStyle>
          <a:p>
            <a:r>
              <a:t>Brødtekst nivå én</a:t>
            </a:r>
          </a:p>
          <a:p>
            <a:pPr lvl="1"/>
            <a:r>
              <a:t>Brødtekst nivå to</a:t>
            </a:r>
          </a:p>
          <a:p>
            <a:pPr lvl="2"/>
            <a:r>
              <a:t>Brødtekst nivå tre</a:t>
            </a:r>
          </a:p>
          <a:p>
            <a:pPr lvl="3"/>
            <a:r>
              <a:t>Brødtekst nivå fire</a:t>
            </a:r>
          </a:p>
          <a:p>
            <a:pPr lvl="4"/>
            <a:r>
              <a:t>Brødtekst nivå fem</a:t>
            </a:r>
          </a:p>
        </p:txBody>
      </p:sp>
      <p:sp>
        <p:nvSpPr>
          <p:cNvPr id="55"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unkttegn">
    <p:spTree>
      <p:nvGrpSpPr>
        <p:cNvPr id="1" name=""/>
        <p:cNvGrpSpPr/>
        <p:nvPr/>
      </p:nvGrpSpPr>
      <p:grpSpPr>
        <a:xfrm>
          <a:off x="0" y="0"/>
          <a:ext cx="0" cy="0"/>
          <a:chOff x="0" y="0"/>
          <a:chExt cx="0" cy="0"/>
        </a:xfrm>
      </p:grpSpPr>
      <p:sp>
        <p:nvSpPr>
          <p:cNvPr id="62" name="Brødtekst nivå én…"/>
          <p:cNvSpPr txBox="1">
            <a:spLocks noGrp="1"/>
          </p:cNvSpPr>
          <p:nvPr>
            <p:ph type="body" idx="1"/>
          </p:nvPr>
        </p:nvSpPr>
        <p:spPr>
          <a:xfrm>
            <a:off x="762000" y="762000"/>
            <a:ext cx="11468100" cy="8216900"/>
          </a:xfrm>
          <a:prstGeom prst="rect">
            <a:avLst/>
          </a:prstGeom>
        </p:spPr>
        <p:txBody>
          <a:bodyPr/>
          <a:lstStyle>
            <a:lvl1pPr marL="520700" indent="-520700">
              <a:lnSpc>
                <a:spcPct val="120000"/>
              </a:lnSpc>
              <a:spcBef>
                <a:spcPts val="4600"/>
              </a:spcBef>
              <a:defRPr sz="4600">
                <a:latin typeface="Calibri"/>
                <a:ea typeface="Calibri"/>
                <a:cs typeface="Calibri"/>
                <a:sym typeface="Calibri"/>
              </a:defRPr>
            </a:lvl1pPr>
            <a:lvl2pPr marL="1041400" indent="-520700">
              <a:lnSpc>
                <a:spcPct val="120000"/>
              </a:lnSpc>
              <a:spcBef>
                <a:spcPts val="4600"/>
              </a:spcBef>
              <a:defRPr sz="4600">
                <a:latin typeface="Calibri"/>
                <a:ea typeface="Calibri"/>
                <a:cs typeface="Calibri"/>
                <a:sym typeface="Calibri"/>
              </a:defRPr>
            </a:lvl2pPr>
            <a:lvl3pPr marL="1562100" indent="-520700">
              <a:lnSpc>
                <a:spcPct val="120000"/>
              </a:lnSpc>
              <a:spcBef>
                <a:spcPts val="4600"/>
              </a:spcBef>
              <a:defRPr sz="4600">
                <a:latin typeface="Calibri"/>
                <a:ea typeface="Calibri"/>
                <a:cs typeface="Calibri"/>
                <a:sym typeface="Calibri"/>
              </a:defRPr>
            </a:lvl3pPr>
            <a:lvl4pPr marL="2082800" indent="-520700">
              <a:lnSpc>
                <a:spcPct val="120000"/>
              </a:lnSpc>
              <a:spcBef>
                <a:spcPts val="4600"/>
              </a:spcBef>
              <a:defRPr sz="4600">
                <a:latin typeface="Calibri"/>
                <a:ea typeface="Calibri"/>
                <a:cs typeface="Calibri"/>
                <a:sym typeface="Calibri"/>
              </a:defRPr>
            </a:lvl4pPr>
            <a:lvl5pPr marL="2603500" indent="-520700">
              <a:lnSpc>
                <a:spcPct val="120000"/>
              </a:lnSpc>
              <a:spcBef>
                <a:spcPts val="4600"/>
              </a:spcBef>
              <a:defRPr sz="4600">
                <a:latin typeface="Calibri"/>
                <a:ea typeface="Calibri"/>
                <a:cs typeface="Calibri"/>
                <a:sym typeface="Calibri"/>
              </a:defRPr>
            </a:lvl5pPr>
          </a:lstStyle>
          <a:p>
            <a:r>
              <a:t>Brødtekst nivå én</a:t>
            </a:r>
          </a:p>
          <a:p>
            <a:pPr lvl="1"/>
            <a:r>
              <a:t>Brødtekst nivå to</a:t>
            </a:r>
          </a:p>
          <a:p>
            <a:pPr lvl="2"/>
            <a:r>
              <a:t>Brødtekst nivå tre</a:t>
            </a:r>
          </a:p>
          <a:p>
            <a:pPr lvl="3"/>
            <a:r>
              <a:t>Brødtekst nivå fire</a:t>
            </a:r>
          </a:p>
          <a:p>
            <a:pPr lvl="4"/>
            <a:r>
              <a:t>Brødtekst nivå fem</a:t>
            </a:r>
          </a:p>
        </p:txBody>
      </p:sp>
      <p:sp>
        <p:nvSpPr>
          <p:cNvPr id="63"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itat">
    <p:spTree>
      <p:nvGrpSpPr>
        <p:cNvPr id="1" name=""/>
        <p:cNvGrpSpPr/>
        <p:nvPr/>
      </p:nvGrpSpPr>
      <p:grpSpPr>
        <a:xfrm>
          <a:off x="0" y="0"/>
          <a:ext cx="0" cy="0"/>
          <a:chOff x="0" y="0"/>
          <a:chExt cx="0" cy="0"/>
        </a:xfrm>
      </p:grpSpPr>
      <p:sp>
        <p:nvSpPr>
          <p:cNvPr id="70" name="– Johnny Appleseed"/>
          <p:cNvSpPr txBox="1">
            <a:spLocks noGrp="1"/>
          </p:cNvSpPr>
          <p:nvPr>
            <p:ph type="body" sz="quarter" idx="13"/>
          </p:nvPr>
        </p:nvSpPr>
        <p:spPr>
          <a:xfrm>
            <a:off x="1270000" y="5689600"/>
            <a:ext cx="10464800" cy="546100"/>
          </a:xfrm>
          <a:prstGeom prst="rect">
            <a:avLst/>
          </a:prstGeom>
        </p:spPr>
        <p:txBody>
          <a:bodyPr anchor="t">
            <a:spAutoFit/>
          </a:bodyPr>
          <a:lstStyle>
            <a:lvl1pPr marL="0" indent="0" algn="ctr">
              <a:spcBef>
                <a:spcPts val="0"/>
              </a:spcBef>
              <a:buSzTx/>
              <a:buNone/>
              <a:defRPr sz="2800">
                <a:latin typeface="Calibri"/>
                <a:ea typeface="Calibri"/>
                <a:cs typeface="Calibri"/>
                <a:sym typeface="Calibri"/>
              </a:defRPr>
            </a:lvl1pPr>
          </a:lstStyle>
          <a:p>
            <a:r>
              <a:t>– Johnny Appleseed</a:t>
            </a:r>
          </a:p>
        </p:txBody>
      </p:sp>
      <p:sp>
        <p:nvSpPr>
          <p:cNvPr id="71" name="«Skriv et sitat her.»"/>
          <p:cNvSpPr txBox="1">
            <a:spLocks noGrp="1"/>
          </p:cNvSpPr>
          <p:nvPr>
            <p:ph type="body" sz="quarter" idx="14"/>
          </p:nvPr>
        </p:nvSpPr>
        <p:spPr>
          <a:xfrm>
            <a:off x="1270000" y="4133851"/>
            <a:ext cx="10464800" cy="685801"/>
          </a:xfrm>
          <a:prstGeom prst="rect">
            <a:avLst/>
          </a:prstGeom>
        </p:spPr>
        <p:txBody>
          <a:bodyPr>
            <a:spAutoFit/>
          </a:bodyPr>
          <a:lstStyle>
            <a:lvl1pPr marL="0" indent="0" algn="ctr">
              <a:spcBef>
                <a:spcPts val="0"/>
              </a:spcBef>
              <a:buSzTx/>
              <a:buNone/>
              <a:defRPr>
                <a:latin typeface="Calibri"/>
                <a:ea typeface="Calibri"/>
                <a:cs typeface="Calibri"/>
                <a:sym typeface="Calibri"/>
              </a:defRPr>
            </a:lvl1pPr>
          </a:lstStyle>
          <a:p>
            <a:r>
              <a:t>«Skriv et sitat her.»</a:t>
            </a:r>
          </a:p>
        </p:txBody>
      </p:sp>
      <p:sp>
        <p:nvSpPr>
          <p:cNvPr id="72"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om">
    <p:spTree>
      <p:nvGrpSpPr>
        <p:cNvPr id="1" name=""/>
        <p:cNvGrpSpPr/>
        <p:nvPr/>
      </p:nvGrpSpPr>
      <p:grpSpPr>
        <a:xfrm>
          <a:off x="0" y="0"/>
          <a:ext cx="0" cy="0"/>
          <a:chOff x="0" y="0"/>
          <a:chExt cx="0" cy="0"/>
        </a:xfrm>
      </p:grpSpPr>
      <p:sp>
        <p:nvSpPr>
          <p:cNvPr id="79"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rcRect/>
          <a:stretch>
            <a:fillRect/>
          </a:stretch>
        </a:blipFill>
        <a:effectLst/>
      </p:bgPr>
    </p:bg>
    <p:spTree>
      <p:nvGrpSpPr>
        <p:cNvPr id="1" name=""/>
        <p:cNvGrpSpPr/>
        <p:nvPr/>
      </p:nvGrpSpPr>
      <p:grpSpPr>
        <a:xfrm>
          <a:off x="0" y="0"/>
          <a:ext cx="0" cy="0"/>
          <a:chOff x="0" y="0"/>
          <a:chExt cx="0" cy="0"/>
        </a:xfrm>
      </p:grpSpPr>
      <p:sp>
        <p:nvSpPr>
          <p:cNvPr id="2" name="Titteltekst"/>
          <p:cNvSpPr txBox="1">
            <a:spLocks noGrp="1"/>
          </p:cNvSpPr>
          <p:nvPr>
            <p:ph type="title"/>
          </p:nvPr>
        </p:nvSpPr>
        <p:spPr>
          <a:xfrm>
            <a:off x="355600" y="254000"/>
            <a:ext cx="12293600" cy="2438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Titteltekst</a:t>
            </a:r>
          </a:p>
        </p:txBody>
      </p:sp>
      <p:pic>
        <p:nvPicPr>
          <p:cNvPr id="3" name="Bilde" descr="Bilde"/>
          <p:cNvPicPr>
            <a:picLocks noChangeAspect="1"/>
          </p:cNvPicPr>
          <p:nvPr/>
        </p:nvPicPr>
        <p:blipFill>
          <a:blip r:embed="rId11">
            <a:extLst/>
          </a:blip>
          <a:stretch>
            <a:fillRect/>
          </a:stretch>
        </p:blipFill>
        <p:spPr>
          <a:xfrm>
            <a:off x="348252" y="8035490"/>
            <a:ext cx="12308296" cy="169199"/>
          </a:xfrm>
          <a:prstGeom prst="rect">
            <a:avLst/>
          </a:prstGeom>
          <a:ln w="12700">
            <a:miter lim="400000"/>
          </a:ln>
        </p:spPr>
      </p:pic>
      <p:sp>
        <p:nvSpPr>
          <p:cNvPr id="4" name="Lysbildenummer"/>
          <p:cNvSpPr txBox="1">
            <a:spLocks noGrp="1"/>
          </p:cNvSpPr>
          <p:nvPr>
            <p:ph type="sldNum" sz="quarter" idx="2"/>
          </p:nvPr>
        </p:nvSpPr>
        <p:spPr>
          <a:xfrm>
            <a:off x="6303689" y="9247011"/>
            <a:ext cx="384722" cy="379591"/>
          </a:xfrm>
          <a:prstGeom prst="rect">
            <a:avLst/>
          </a:prstGeom>
          <a:ln w="12700">
            <a:miter lim="400000"/>
          </a:ln>
        </p:spPr>
        <p:txBody>
          <a:bodyPr wrap="none" lIns="50800" tIns="50800" rIns="50800" bIns="50800" anchor="b">
            <a:spAutoFit/>
          </a:bodyPr>
          <a:lstStyle>
            <a:lvl1pPr algn="ctr" defTabSz="584200">
              <a:defRPr sz="1800">
                <a:solidFill>
                  <a:srgbClr val="535353"/>
                </a:solidFill>
                <a:latin typeface="+mn-lt"/>
                <a:ea typeface="+mn-ea"/>
                <a:cs typeface="+mn-cs"/>
                <a:sym typeface="Gill Sans Light"/>
              </a:defRPr>
            </a:lvl1pPr>
          </a:lstStyle>
          <a:p>
            <a:fld id="{86CB4B4D-7CA3-9044-876B-883B54F8677D}" type="slidenum">
              <a:rPr/>
              <a:t>‹#›</a:t>
            </a:fld>
            <a:endParaRPr/>
          </a:p>
        </p:txBody>
      </p:sp>
      <p:sp>
        <p:nvSpPr>
          <p:cNvPr id="5" name="Brødtekst nivå én…"/>
          <p:cNvSpPr txBox="1">
            <a:spLocks noGrp="1"/>
          </p:cNvSpPr>
          <p:nvPr>
            <p:ph type="body" idx="1"/>
          </p:nvPr>
        </p:nvSpPr>
        <p:spPr>
          <a:xfrm>
            <a:off x="355600" y="2730500"/>
            <a:ext cx="12293600" cy="6299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Brødtekst nivå én</a:t>
            </a:r>
          </a:p>
          <a:p>
            <a:pPr lvl="1"/>
            <a:r>
              <a:t>Brødtekst nivå to</a:t>
            </a:r>
          </a:p>
          <a:p>
            <a:pPr lvl="2"/>
            <a:r>
              <a:t>Brødtekst nivå tre</a:t>
            </a:r>
          </a:p>
          <a:p>
            <a:pPr lvl="3"/>
            <a:r>
              <a:t>Brødtekst nivå fire</a:t>
            </a:r>
          </a:p>
          <a:p>
            <a:pPr lvl="4"/>
            <a:r>
              <a:t>Brødtekst nivå fem</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txStyles>
    <p:titleStyle>
      <a:lvl1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1pPr>
      <a:lvl2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2pPr>
      <a:lvl3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3pPr>
      <a:lvl4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4pPr>
      <a:lvl5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5pPr>
      <a:lvl6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6pPr>
      <a:lvl7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7pPr>
      <a:lvl8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8pPr>
      <a:lvl9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9pPr>
    </p:titleStyle>
    <p:bodyStyle>
      <a:lvl1pPr marL="4318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1pPr>
      <a:lvl2pPr marL="8636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2pPr>
      <a:lvl3pPr marL="12954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3pPr>
      <a:lvl4pPr marL="17272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4pPr>
      <a:lvl5pPr marL="21590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5pPr>
      <a:lvl6pPr marL="25908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6pPr>
      <a:lvl7pPr marL="30226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7pPr>
      <a:lvl8pPr marL="34544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8pPr>
      <a:lvl9pPr marL="38862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image" Target="../media/image16.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image" Target="../media/image22.png"/><Relationship Id="rId5" Type="http://schemas.openxmlformats.org/officeDocument/2006/relationships/image" Target="../media/image16.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image" Target="../media/image24.png"/><Relationship Id="rId5" Type="http://schemas.openxmlformats.org/officeDocument/2006/relationships/image" Target="../media/image16.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5.xml"/><Relationship Id="rId6" Type="http://schemas.openxmlformats.org/officeDocument/2006/relationships/image" Target="../media/image25.png"/><Relationship Id="rId5" Type="http://schemas.openxmlformats.org/officeDocument/2006/relationships/image" Target="../media/image16.png"/><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2.xml"/><Relationship Id="rId1" Type="http://schemas.openxmlformats.org/officeDocument/2006/relationships/slideLayout" Target="../slideLayouts/slideLayout5.xml"/><Relationship Id="rId6" Type="http://schemas.openxmlformats.org/officeDocument/2006/relationships/image" Target="../media/image20.png"/><Relationship Id="rId5" Type="http://schemas.openxmlformats.org/officeDocument/2006/relationships/image" Target="../media/image28.png"/><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5.xml"/><Relationship Id="rId4" Type="http://schemas.openxmlformats.org/officeDocument/2006/relationships/image" Target="../media/image29.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7.xml"/><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8.xml"/><Relationship Id="rId4" Type="http://schemas.openxmlformats.org/officeDocument/2006/relationships/image" Target="../media/image31.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Rektangel"/>
          <p:cNvSpPr/>
          <p:nvPr/>
        </p:nvSpPr>
        <p:spPr>
          <a:xfrm>
            <a:off x="0" y="0"/>
            <a:ext cx="13004800"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dirty="0"/>
          </a:p>
        </p:txBody>
      </p:sp>
      <p:pic>
        <p:nvPicPr>
          <p:cNvPr id="89" name="Bilde" descr="Bilde"/>
          <p:cNvPicPr>
            <a:picLocks noChangeAspect="1"/>
          </p:cNvPicPr>
          <p:nvPr/>
        </p:nvPicPr>
        <p:blipFill>
          <a:blip r:embed="rId3">
            <a:extLst/>
          </a:blip>
          <a:stretch>
            <a:fillRect/>
          </a:stretch>
        </p:blipFill>
        <p:spPr>
          <a:xfrm>
            <a:off x="348252" y="8035490"/>
            <a:ext cx="12308296" cy="169199"/>
          </a:xfrm>
          <a:prstGeom prst="rect">
            <a:avLst/>
          </a:prstGeom>
          <a:ln w="12700">
            <a:miter lim="400000"/>
          </a:ln>
        </p:spPr>
      </p:pic>
      <p:sp>
        <p:nvSpPr>
          <p:cNvPr id="90" name="BARN SOM PÅRØRENDE"/>
          <p:cNvSpPr txBox="1"/>
          <p:nvPr/>
        </p:nvSpPr>
        <p:spPr>
          <a:xfrm>
            <a:off x="1245818" y="3280643"/>
            <a:ext cx="8566447" cy="99065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5500">
                <a:solidFill>
                  <a:srgbClr val="EF8D72"/>
                </a:solidFill>
              </a:defRPr>
            </a:lvl1pPr>
          </a:lstStyle>
          <a:p>
            <a:r>
              <a:rPr dirty="0"/>
              <a:t>BARN SOM PÅRØRENDE</a:t>
            </a:r>
          </a:p>
        </p:txBody>
      </p:sp>
      <p:sp>
        <p:nvSpPr>
          <p:cNvPr id="91" name="– pasientens barn og søsken"/>
          <p:cNvSpPr txBox="1"/>
          <p:nvPr/>
        </p:nvSpPr>
        <p:spPr>
          <a:xfrm>
            <a:off x="3406056" y="4146308"/>
            <a:ext cx="6397584" cy="72904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dirty="0"/>
              <a:t>– </a:t>
            </a:r>
            <a:r>
              <a:rPr lang="nb-NO" dirty="0"/>
              <a:t>pasientens</a:t>
            </a:r>
            <a:r>
              <a:rPr dirty="0"/>
              <a:t> </a:t>
            </a:r>
            <a:r>
              <a:rPr lang="nb-NO" dirty="0"/>
              <a:t>barn og søsken</a:t>
            </a:r>
          </a:p>
        </p:txBody>
      </p:sp>
      <p:pic>
        <p:nvPicPr>
          <p:cNvPr id="92" name="Bilde" descr="Bilde"/>
          <p:cNvPicPr>
            <a:picLocks noChangeAspect="1"/>
          </p:cNvPicPr>
          <p:nvPr/>
        </p:nvPicPr>
        <p:blipFill>
          <a:blip r:embed="rId4">
            <a:extLst/>
          </a:blip>
          <a:stretch>
            <a:fillRect/>
          </a:stretch>
        </p:blipFill>
        <p:spPr>
          <a:xfrm>
            <a:off x="8536571" y="3948944"/>
            <a:ext cx="3221458" cy="3532112"/>
          </a:xfrm>
          <a:prstGeom prst="rect">
            <a:avLst/>
          </a:prstGeom>
          <a:ln w="12700">
            <a:miter lim="400000"/>
          </a:ln>
        </p:spPr>
      </p:pic>
      <p:sp>
        <p:nvSpPr>
          <p:cNvPr id="93" name="Hvordan helsepersonell ivaretar barn som pårørende i spesialisthelsetjenesten"/>
          <p:cNvSpPr txBox="1"/>
          <p:nvPr/>
        </p:nvSpPr>
        <p:spPr>
          <a:xfrm>
            <a:off x="916837" y="8748856"/>
            <a:ext cx="11978109" cy="513601"/>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spAutoFit/>
          </a:bodyPr>
          <a:lstStyle>
            <a:lvl1pPr>
              <a:defRPr sz="2400">
                <a:solidFill>
                  <a:srgbClr val="B8D6F1"/>
                </a:solidFill>
              </a:defRPr>
            </a:lvl1pPr>
          </a:lstStyle>
          <a:p>
            <a:r>
              <a:rPr lang="nb-NO" dirty="0"/>
              <a:t>Hvordan</a:t>
            </a:r>
            <a:r>
              <a:rPr dirty="0"/>
              <a:t> </a:t>
            </a:r>
            <a:r>
              <a:rPr lang="nb-NO" dirty="0"/>
              <a:t>helsepersonell</a:t>
            </a:r>
            <a:r>
              <a:rPr dirty="0"/>
              <a:t> </a:t>
            </a:r>
            <a:r>
              <a:rPr lang="nb-NO" dirty="0"/>
              <a:t>ivaretar</a:t>
            </a:r>
            <a:r>
              <a:rPr dirty="0"/>
              <a:t> </a:t>
            </a:r>
            <a:r>
              <a:rPr lang="nb-NO" dirty="0"/>
              <a:t>barn som pårørende i spesialisthelsetjenesten</a:t>
            </a:r>
          </a:p>
        </p:txBody>
      </p:sp>
      <p:sp>
        <p:nvSpPr>
          <p:cNvPr id="94" name="Lysbildenummer"/>
          <p:cNvSpPr txBox="1">
            <a:spLocks noGrp="1"/>
          </p:cNvSpPr>
          <p:nvPr>
            <p:ph type="sldNum" sz="quarter" idx="2"/>
          </p:nvPr>
        </p:nvSpPr>
        <p:spPr>
          <a:xfrm>
            <a:off x="6378517" y="9247011"/>
            <a:ext cx="230832"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a:t>
            </a:fld>
            <a:endParaRPr dirty="0"/>
          </a:p>
        </p:txBody>
      </p:sp>
      <p:pic>
        <p:nvPicPr>
          <p:cNvPr id="5" name="Bild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06" y="-112919"/>
            <a:ext cx="3053751" cy="1749359"/>
          </a:xfrm>
          <a:prstGeom prst="rect">
            <a:avLst/>
          </a:prstGeom>
        </p:spPr>
      </p:pic>
    </p:spTree>
  </p:cSld>
  <p:clrMapOvr>
    <a:masterClrMapping/>
  </p:clrMapOvr>
  <p:transition spd="med"/>
  <p:timing>
    <p:tnLst>
      <p:par>
        <p:cTn id="1" dur="indefinite" restart="never" fill="hold"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a:xfrm>
            <a:off x="1101800" y="326924"/>
            <a:ext cx="12293600" cy="2438400"/>
          </a:xfrm>
        </p:spPr>
        <p:txBody>
          <a:bodyPr>
            <a:normAutofit/>
          </a:bodyPr>
          <a:lstStyle/>
          <a:p>
            <a:r>
              <a:rPr lang="nb-NO" sz="4800" cap="none" dirty="0">
                <a:latin typeface="DIN-MediumItalic"/>
              </a:rPr>
              <a:t>Når pasienter dør</a:t>
            </a:r>
          </a:p>
        </p:txBody>
      </p:sp>
      <p:pic>
        <p:nvPicPr>
          <p:cNvPr id="5" name="Artboard 38@3x.png" descr="Artboard 38@3x.png"/>
          <p:cNvPicPr>
            <a:picLocks noGrp="1" noChangeAspect="1"/>
          </p:cNvPicPr>
          <p:nvPr>
            <p:ph type="pic" sz="half" idx="13"/>
          </p:nvPr>
        </p:nvPicPr>
        <p:blipFill>
          <a:blip r:embed="rId3">
            <a:extLst/>
          </a:blip>
          <a:srcRect l="5100" r="5100"/>
          <a:stretch>
            <a:fillRect/>
          </a:stretch>
        </p:blipFill>
        <p:spPr>
          <a:xfrm>
            <a:off x="5908356" y="1110879"/>
            <a:ext cx="7096444" cy="6908875"/>
          </a:xfrm>
          <a:prstGeom prst="rect">
            <a:avLst/>
          </a:prstGeom>
          <a:ln w="12700">
            <a:miter lim="400000"/>
          </a:ln>
        </p:spPr>
      </p:pic>
      <p:sp>
        <p:nvSpPr>
          <p:cNvPr id="7" name="Psykisk helsehjelp eller rus-…"/>
          <p:cNvSpPr txBox="1">
            <a:spLocks noGrp="1"/>
          </p:cNvSpPr>
          <p:nvPr>
            <p:ph type="body" sz="quarter" idx="1"/>
          </p:nvPr>
        </p:nvSpPr>
        <p:spPr>
          <a:xfrm>
            <a:off x="1268787" y="3269303"/>
            <a:ext cx="5364647"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Barn eller søsken til pasienter som dør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lang="nb-NO"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Pasienter som dør på sykehuset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lang="nb-NO"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Pasienter som dør utenfor sykehuset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p:txBody>
      </p:sp>
      <p:sp>
        <p:nvSpPr>
          <p:cNvPr id="2" name="Plassholder for lysbildenummer 1"/>
          <p:cNvSpPr>
            <a:spLocks noGrp="1"/>
          </p:cNvSpPr>
          <p:nvPr>
            <p:ph type="sldNum" sz="quarter" idx="2"/>
          </p:nvPr>
        </p:nvSpPr>
        <p:spPr>
          <a:xfrm>
            <a:off x="6314398" y="9247011"/>
            <a:ext cx="359073" cy="379591"/>
          </a:xfrm>
        </p:spPr>
        <p:txBody>
          <a:bodyPr/>
          <a:lstStyle/>
          <a:p>
            <a:fld id="{86CB4B4D-7CA3-9044-876B-883B54F8677D}" type="slidenum">
              <a:rPr lang="nb-NO" smtClean="0"/>
              <a:t>10</a:t>
            </a:fld>
            <a:endParaRPr lang="nb-NO" dirty="0"/>
          </a:p>
        </p:txBody>
      </p:sp>
    </p:spTree>
    <p:extLst>
      <p:ext uri="{BB962C8B-B14F-4D97-AF65-F5344CB8AC3E}">
        <p14:creationId xmlns:p14="http://schemas.microsoft.com/office/powerpoint/2010/main" val="3353294580"/>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Rektangel"/>
          <p:cNvSpPr/>
          <p:nvPr/>
        </p:nvSpPr>
        <p:spPr>
          <a:xfrm>
            <a:off x="0" y="0"/>
            <a:ext cx="13004800"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pic>
        <p:nvPicPr>
          <p:cNvPr id="159" name="Bilde" descr="Bilde"/>
          <p:cNvPicPr>
            <a:picLocks noChangeAspect="1"/>
          </p:cNvPicPr>
          <p:nvPr/>
        </p:nvPicPr>
        <p:blipFill>
          <a:blip r:embed="rId3">
            <a:extLst/>
          </a:blip>
          <a:stretch>
            <a:fillRect/>
          </a:stretch>
        </p:blipFill>
        <p:spPr>
          <a:xfrm>
            <a:off x="348252" y="8035490"/>
            <a:ext cx="12308296" cy="169199"/>
          </a:xfrm>
          <a:prstGeom prst="rect">
            <a:avLst/>
          </a:prstGeom>
          <a:ln w="12700">
            <a:miter lim="400000"/>
          </a:ln>
        </p:spPr>
      </p:pic>
      <p:sp>
        <p:nvSpPr>
          <p:cNvPr id="160" name="Helsepersonells oppgaver…"/>
          <p:cNvSpPr txBox="1"/>
          <p:nvPr/>
        </p:nvSpPr>
        <p:spPr>
          <a:xfrm>
            <a:off x="3037184" y="3868358"/>
            <a:ext cx="5778825" cy="1313820"/>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p>
            <a:pPr>
              <a:defRPr sz="3800">
                <a:solidFill>
                  <a:srgbClr val="B8D6F1"/>
                </a:solidFill>
                <a:latin typeface="DIN-RegularItalic"/>
                <a:ea typeface="DIN-RegularItalic"/>
                <a:cs typeface="DIN-RegularItalic"/>
                <a:sym typeface="DIN-RegularItalic"/>
              </a:defRPr>
            </a:pPr>
            <a:r>
              <a:rPr sz="3800"/>
              <a:t>Helsepersonells oppgaver</a:t>
            </a:r>
          </a:p>
          <a:p>
            <a:pPr>
              <a:defRPr sz="3800">
                <a:solidFill>
                  <a:srgbClr val="B8D6F1"/>
                </a:solidFill>
                <a:latin typeface="DIN-RegularItalic"/>
                <a:ea typeface="DIN-RegularItalic"/>
                <a:cs typeface="DIN-RegularItalic"/>
                <a:sym typeface="DIN-RegularItalic"/>
              </a:defRPr>
            </a:pPr>
            <a:r>
              <a:rPr sz="3800"/>
              <a:t>for pasienter og barn</a:t>
            </a:r>
          </a:p>
        </p:txBody>
      </p:sp>
      <p:sp>
        <p:nvSpPr>
          <p:cNvPr id="161"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11</a:t>
            </a:fld>
            <a:endParaRPr/>
          </a:p>
        </p:txBody>
      </p:sp>
      <p:pic>
        <p:nvPicPr>
          <p:cNvPr id="6" name="Bild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06" y="-112919"/>
            <a:ext cx="3053751" cy="1749359"/>
          </a:xfrm>
          <a:prstGeom prst="rect">
            <a:avLst/>
          </a:prstGeom>
        </p:spPr>
      </p:pic>
    </p:spTree>
  </p:cSld>
  <p:clrMapOvr>
    <a:masterClrMapping/>
  </p:clrMapOvr>
  <p:transition spd="med"/>
  <p:timing>
    <p:tnLst>
      <p:par>
        <p:cTn id="1" dur="indefinite" restart="never" fill="hold"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 name="Bilde" descr="Bilde"/>
          <p:cNvPicPr>
            <a:picLocks noChangeAspect="1"/>
          </p:cNvPicPr>
          <p:nvPr/>
        </p:nvPicPr>
        <p:blipFill>
          <a:blip r:embed="rId3">
            <a:extLst/>
          </a:blip>
          <a:stretch>
            <a:fillRect/>
          </a:stretch>
        </p:blipFill>
        <p:spPr>
          <a:xfrm>
            <a:off x="8117223" y="1426208"/>
            <a:ext cx="3913873" cy="4080094"/>
          </a:xfrm>
          <a:prstGeom prst="rect">
            <a:avLst/>
          </a:prstGeom>
          <a:ln w="12700">
            <a:miter lim="400000"/>
          </a:ln>
        </p:spPr>
      </p:pic>
      <p:sp>
        <p:nvSpPr>
          <p:cNvPr id="166" name="Helsepersonells oppgaver…"/>
          <p:cNvSpPr txBox="1">
            <a:spLocks noGrp="1"/>
          </p:cNvSpPr>
          <p:nvPr>
            <p:ph type="title"/>
          </p:nvPr>
        </p:nvSpPr>
        <p:spPr>
          <a:xfrm>
            <a:off x="1421187" y="770534"/>
            <a:ext cx="12293601" cy="193880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lang="nb-NO" dirty="0" smtClean="0"/>
              <a:t>Helsepersonells oppgaver </a:t>
            </a:r>
          </a:p>
          <a:p>
            <a:pPr defTabSz="821531">
              <a:defRPr sz="4800" cap="none">
                <a:solidFill>
                  <a:srgbClr val="425162"/>
                </a:solidFill>
                <a:latin typeface="DIN-MediumItalic"/>
                <a:ea typeface="DIN-MediumItalic"/>
                <a:cs typeface="DIN-MediumItalic"/>
                <a:sym typeface="DIN-MediumItalic"/>
              </a:defRPr>
            </a:pPr>
            <a:r>
              <a:rPr lang="nb-NO" dirty="0" smtClean="0"/>
              <a:t>for pasienter og barn </a:t>
            </a:r>
            <a:endParaRPr lang="nb-NO" dirty="0"/>
          </a:p>
        </p:txBody>
      </p:sp>
      <p:sp>
        <p:nvSpPr>
          <p:cNvPr id="167" name="Avklare om pasienten har barn eller søsken under 18 år…"/>
          <p:cNvSpPr txBox="1">
            <a:spLocks noGrp="1"/>
          </p:cNvSpPr>
          <p:nvPr>
            <p:ph type="body" sz="quarter" idx="1"/>
          </p:nvPr>
        </p:nvSpPr>
        <p:spPr>
          <a:xfrm>
            <a:off x="1268785" y="3269303"/>
            <a:ext cx="4834416" cy="4728086"/>
          </a:xfrm>
          <a:prstGeom prst="rect">
            <a:avLst/>
          </a:prstGeom>
        </p:spPr>
        <p:txBody>
          <a:bodyPr/>
          <a:lstStyle/>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r>
              <a:rPr lang="nb-NO" dirty="0" smtClean="0"/>
              <a:t>Avklare om pasienten har barn eller søsken under 18 år</a:t>
            </a:r>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endParaRPr lang="nb-NO" dirty="0" smtClean="0"/>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r>
              <a:rPr lang="nb-NO" dirty="0" smtClean="0"/>
              <a:t>Avklare barnas behov for informasjon og oppfølging</a:t>
            </a:r>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endParaRPr lang="nb-NO" dirty="0" smtClean="0"/>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r>
              <a:rPr lang="nb-NO" dirty="0" smtClean="0"/>
              <a:t>Bidra til at barn og familie får informasjon og oppfølging</a:t>
            </a:r>
            <a:endParaRPr lang="nb-NO" dirty="0"/>
          </a:p>
        </p:txBody>
      </p:sp>
      <p:pic>
        <p:nvPicPr>
          <p:cNvPr id="168" name="Artboard 47 copy 3@3x.png" descr="Artboard 47 copy 3@3x.png"/>
          <p:cNvPicPr>
            <a:picLocks noChangeAspect="1"/>
          </p:cNvPicPr>
          <p:nvPr/>
        </p:nvPicPr>
        <p:blipFill>
          <a:blip r:embed="rId4">
            <a:extLst/>
          </a:blip>
          <a:stretch>
            <a:fillRect/>
          </a:stretch>
        </p:blipFill>
        <p:spPr>
          <a:xfrm>
            <a:off x="5589427" y="1070798"/>
            <a:ext cx="8715465" cy="7612004"/>
          </a:xfrm>
          <a:prstGeom prst="rect">
            <a:avLst/>
          </a:prstGeom>
          <a:ln w="12700">
            <a:miter lim="400000"/>
          </a:ln>
        </p:spPr>
      </p:pic>
      <p:sp>
        <p:nvSpPr>
          <p:cNvPr id="169"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12</a:t>
            </a:fld>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3" name="Bilde" descr="Bilde"/>
          <p:cNvPicPr>
            <a:picLocks noChangeAspect="1"/>
          </p:cNvPicPr>
          <p:nvPr/>
        </p:nvPicPr>
        <p:blipFill>
          <a:blip r:embed="rId3">
            <a:extLst/>
          </a:blip>
          <a:stretch>
            <a:fillRect/>
          </a:stretch>
        </p:blipFill>
        <p:spPr>
          <a:xfrm>
            <a:off x="8117223" y="1426208"/>
            <a:ext cx="3913873" cy="4080094"/>
          </a:xfrm>
          <a:prstGeom prst="rect">
            <a:avLst/>
          </a:prstGeom>
          <a:ln w="12700">
            <a:miter lim="400000"/>
          </a:ln>
        </p:spPr>
      </p:pic>
      <p:sp>
        <p:nvSpPr>
          <p:cNvPr id="174" name="Roller og ansvar"/>
          <p:cNvSpPr txBox="1">
            <a:spLocks noGrp="1"/>
          </p:cNvSpPr>
          <p:nvPr>
            <p:ph type="title"/>
          </p:nvPr>
        </p:nvSpPr>
        <p:spPr>
          <a:xfrm>
            <a:off x="1268787" y="753603"/>
            <a:ext cx="12293601" cy="1938799"/>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Roller og ansvar  </a:t>
            </a:r>
          </a:p>
        </p:txBody>
      </p:sp>
      <p:sp>
        <p:nvSpPr>
          <p:cNvPr id="175" name="Helsepersonell med ansvar…"/>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Helsepersonell med ansvar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for behandling har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hovedansvar for oppgavene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lang="nb-NO" dirty="0" smtClean="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Helsepersonell som deltar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i behandling får tildelt oppgaver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og</a:t>
            </a:r>
            <a:r>
              <a:rPr dirty="0" smtClean="0"/>
              <a:t> </a:t>
            </a:r>
            <a:r>
              <a:rPr lang="nb-NO" dirty="0" smtClean="0"/>
              <a:t>har et selvstendig ansvar for at barnas behov ivaretas</a:t>
            </a:r>
            <a:endParaRPr dirty="0"/>
          </a:p>
        </p:txBody>
      </p:sp>
      <p:pic>
        <p:nvPicPr>
          <p:cNvPr id="176" name="Artboard 49 copy 3@3x.png" descr="Artboard 49 copy 3@3x.png"/>
          <p:cNvPicPr>
            <a:picLocks noChangeAspect="1"/>
          </p:cNvPicPr>
          <p:nvPr/>
        </p:nvPicPr>
        <p:blipFill>
          <a:blip r:embed="rId4">
            <a:extLst/>
          </a:blip>
          <a:srcRect l="27006" t="401" r="34973" b="401"/>
          <a:stretch>
            <a:fillRect/>
          </a:stretch>
        </p:blipFill>
        <p:spPr>
          <a:xfrm>
            <a:off x="9235883" y="705147"/>
            <a:ext cx="3520814" cy="8022928"/>
          </a:xfrm>
          <a:prstGeom prst="rect">
            <a:avLst/>
          </a:prstGeom>
          <a:ln w="12700">
            <a:miter lim="400000"/>
          </a:ln>
        </p:spPr>
      </p:pic>
      <p:pic>
        <p:nvPicPr>
          <p:cNvPr id="177" name="Artboard 49 copy 2@3x.png" descr="Artboard 49 copy 2@3x.png"/>
          <p:cNvPicPr>
            <a:picLocks noChangeAspect="1"/>
          </p:cNvPicPr>
          <p:nvPr/>
        </p:nvPicPr>
        <p:blipFill>
          <a:blip r:embed="rId5">
            <a:extLst/>
          </a:blip>
          <a:stretch>
            <a:fillRect/>
          </a:stretch>
        </p:blipFill>
        <p:spPr>
          <a:xfrm>
            <a:off x="4540596" y="843410"/>
            <a:ext cx="8858352" cy="7746307"/>
          </a:xfrm>
          <a:prstGeom prst="rect">
            <a:avLst/>
          </a:prstGeom>
          <a:ln w="12700">
            <a:miter lim="400000"/>
          </a:ln>
        </p:spPr>
      </p:pic>
      <p:sp>
        <p:nvSpPr>
          <p:cNvPr id="178"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13</a:t>
            </a:fld>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 name="Bilde" descr="Bilde"/>
          <p:cNvPicPr>
            <a:picLocks noChangeAspect="1"/>
          </p:cNvPicPr>
          <p:nvPr/>
        </p:nvPicPr>
        <p:blipFill>
          <a:blip r:embed="rId3">
            <a:extLst/>
          </a:blip>
          <a:stretch>
            <a:fillRect/>
          </a:stretch>
        </p:blipFill>
        <p:spPr>
          <a:xfrm>
            <a:off x="8117223" y="1426208"/>
            <a:ext cx="3913873" cy="4080094"/>
          </a:xfrm>
          <a:prstGeom prst="rect">
            <a:avLst/>
          </a:prstGeom>
          <a:ln w="12700">
            <a:miter lim="400000"/>
          </a:ln>
        </p:spPr>
      </p:pic>
      <p:sp>
        <p:nvSpPr>
          <p:cNvPr id="183" name="Har pasienten…"/>
          <p:cNvSpPr txBox="1">
            <a:spLocks noGrp="1"/>
          </p:cNvSpPr>
          <p:nvPr>
            <p:ph type="title"/>
          </p:nvPr>
        </p:nvSpPr>
        <p:spPr>
          <a:xfrm>
            <a:off x="1268787" y="753601"/>
            <a:ext cx="6525469" cy="256735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Har pasienten </a:t>
            </a:r>
          </a:p>
          <a:p>
            <a:pPr defTabSz="821531">
              <a:defRPr sz="4800" cap="none">
                <a:solidFill>
                  <a:srgbClr val="425162"/>
                </a:solidFill>
                <a:latin typeface="DIN-MediumItalic"/>
                <a:ea typeface="DIN-MediumItalic"/>
                <a:cs typeface="DIN-MediumItalic"/>
                <a:sym typeface="DIN-MediumItalic"/>
              </a:defRPr>
            </a:pPr>
            <a:r>
              <a:rPr/>
              <a:t>barn eller søsken </a:t>
            </a:r>
          </a:p>
          <a:p>
            <a:pPr defTabSz="821531">
              <a:defRPr sz="4800" cap="none">
                <a:solidFill>
                  <a:srgbClr val="425162"/>
                </a:solidFill>
                <a:latin typeface="DIN-MediumItalic"/>
                <a:ea typeface="DIN-MediumItalic"/>
                <a:cs typeface="DIN-MediumItalic"/>
                <a:sym typeface="DIN-MediumItalic"/>
              </a:defRPr>
            </a:pPr>
            <a:r>
              <a:rPr/>
              <a:t>under 18 år? </a:t>
            </a:r>
          </a:p>
        </p:txBody>
      </p:sp>
      <p:sp>
        <p:nvSpPr>
          <p:cNvPr id="184" name="Har pasienten barn under 18?…"/>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Har pasienten barn under 18?</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Har pasienten søsken under 18 år?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Personopplysninger om barna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Pasientens relasjon til barna </a:t>
            </a:r>
          </a:p>
        </p:txBody>
      </p:sp>
      <p:pic>
        <p:nvPicPr>
          <p:cNvPr id="185" name="Artboard 49 copy 3@3x.png" descr="Artboard 49 copy 3@3x.png"/>
          <p:cNvPicPr>
            <a:picLocks noChangeAspect="1"/>
          </p:cNvPicPr>
          <p:nvPr/>
        </p:nvPicPr>
        <p:blipFill>
          <a:blip r:embed="rId4">
            <a:extLst/>
          </a:blip>
          <a:srcRect l="27006" t="401" r="34973" b="401"/>
          <a:stretch>
            <a:fillRect/>
          </a:stretch>
        </p:blipFill>
        <p:spPr>
          <a:xfrm>
            <a:off x="9235884" y="705147"/>
            <a:ext cx="3520815" cy="8022928"/>
          </a:xfrm>
          <a:prstGeom prst="rect">
            <a:avLst/>
          </a:prstGeom>
          <a:ln w="12700">
            <a:miter lim="400000"/>
          </a:ln>
        </p:spPr>
      </p:pic>
      <p:pic>
        <p:nvPicPr>
          <p:cNvPr id="186" name="Artboard 49 copy 2@3x.png" descr="Artboard 49 copy 2@3x.png"/>
          <p:cNvPicPr>
            <a:picLocks noChangeAspect="1"/>
          </p:cNvPicPr>
          <p:nvPr/>
        </p:nvPicPr>
        <p:blipFill>
          <a:blip r:embed="rId5">
            <a:extLst/>
          </a:blip>
          <a:stretch>
            <a:fillRect/>
          </a:stretch>
        </p:blipFill>
        <p:spPr>
          <a:xfrm>
            <a:off x="4540596" y="843410"/>
            <a:ext cx="8858352" cy="7746307"/>
          </a:xfrm>
          <a:prstGeom prst="rect">
            <a:avLst/>
          </a:prstGeom>
          <a:ln w="12700">
            <a:miter lim="400000"/>
          </a:ln>
        </p:spPr>
      </p:pic>
      <p:sp>
        <p:nvSpPr>
          <p:cNvPr id="187"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14</a:t>
            </a:fld>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1" name="Artboard 51@3x.png" descr="Artboard 51@3x.png"/>
          <p:cNvPicPr>
            <a:picLocks noChangeAspect="1"/>
          </p:cNvPicPr>
          <p:nvPr/>
        </p:nvPicPr>
        <p:blipFill>
          <a:blip r:embed="rId3">
            <a:extLst/>
          </a:blip>
          <a:srcRect l="29384" t="30729" r="20287"/>
          <a:stretch>
            <a:fillRect/>
          </a:stretch>
        </p:blipFill>
        <p:spPr>
          <a:xfrm>
            <a:off x="6260169" y="3203253"/>
            <a:ext cx="4143853" cy="4987515"/>
          </a:xfrm>
          <a:prstGeom prst="rect">
            <a:avLst/>
          </a:prstGeom>
          <a:ln w="12700">
            <a:miter lim="400000"/>
          </a:ln>
        </p:spPr>
      </p:pic>
      <p:pic>
        <p:nvPicPr>
          <p:cNvPr id="192" name="Bilde" descr="Bilde"/>
          <p:cNvPicPr>
            <a:picLocks noChangeAspect="1"/>
          </p:cNvPicPr>
          <p:nvPr/>
        </p:nvPicPr>
        <p:blipFill>
          <a:blip r:embed="rId4">
            <a:extLst/>
          </a:blip>
          <a:stretch>
            <a:fillRect/>
          </a:stretch>
        </p:blipFill>
        <p:spPr>
          <a:xfrm>
            <a:off x="8117223" y="1426208"/>
            <a:ext cx="3913873" cy="4080094"/>
          </a:xfrm>
          <a:prstGeom prst="rect">
            <a:avLst/>
          </a:prstGeom>
          <a:ln w="12700">
            <a:miter lim="400000"/>
          </a:ln>
        </p:spPr>
      </p:pic>
      <p:sp>
        <p:nvSpPr>
          <p:cNvPr id="193" name="Er barna ivaretatt…"/>
          <p:cNvSpPr txBox="1">
            <a:spLocks noGrp="1"/>
          </p:cNvSpPr>
          <p:nvPr>
            <p:ph type="title"/>
          </p:nvPr>
        </p:nvSpPr>
        <p:spPr>
          <a:xfrm>
            <a:off x="1268787" y="753601"/>
            <a:ext cx="1229360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lang="nb-NO" dirty="0" smtClean="0"/>
              <a:t>Er barna ivaretatt </a:t>
            </a:r>
          </a:p>
          <a:p>
            <a:pPr defTabSz="821531">
              <a:defRPr sz="4800" cap="none">
                <a:solidFill>
                  <a:srgbClr val="425162"/>
                </a:solidFill>
                <a:latin typeface="DIN-MediumItalic"/>
                <a:ea typeface="DIN-MediumItalic"/>
                <a:cs typeface="DIN-MediumItalic"/>
                <a:sym typeface="DIN-MediumItalic"/>
              </a:defRPr>
            </a:pPr>
            <a:r>
              <a:rPr lang="nb-NO" dirty="0" smtClean="0"/>
              <a:t>når pasienten </a:t>
            </a:r>
          </a:p>
          <a:p>
            <a:pPr defTabSz="821531">
              <a:defRPr sz="4800" cap="none">
                <a:solidFill>
                  <a:srgbClr val="425162"/>
                </a:solidFill>
                <a:latin typeface="DIN-MediumItalic"/>
                <a:ea typeface="DIN-MediumItalic"/>
                <a:cs typeface="DIN-MediumItalic"/>
                <a:sym typeface="DIN-MediumItalic"/>
              </a:defRPr>
            </a:pPr>
            <a:r>
              <a:rPr lang="nb-NO" dirty="0" smtClean="0"/>
              <a:t>mottar helsehjelp? </a:t>
            </a:r>
            <a:endParaRPr lang="nb-NO" dirty="0"/>
          </a:p>
        </p:txBody>
      </p:sp>
      <p:sp>
        <p:nvSpPr>
          <p:cNvPr id="194" name="Hvor er barna når pasienten mottar behandling?…"/>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Hvor er barna når pasienten mottar behandling?</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Er barna informert om behandling eller hendelse?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Har barna forsvarlig tilsyn?</a:t>
            </a:r>
          </a:p>
        </p:txBody>
      </p:sp>
      <p:pic>
        <p:nvPicPr>
          <p:cNvPr id="195" name="Artboard 49 copy 3@3x.png" descr="Artboard 49 copy 3@3x.png"/>
          <p:cNvPicPr>
            <a:picLocks noChangeAspect="1"/>
          </p:cNvPicPr>
          <p:nvPr/>
        </p:nvPicPr>
        <p:blipFill>
          <a:blip r:embed="rId5">
            <a:extLst/>
          </a:blip>
          <a:srcRect l="27006" t="401" r="34973" b="401"/>
          <a:stretch>
            <a:fillRect/>
          </a:stretch>
        </p:blipFill>
        <p:spPr>
          <a:xfrm>
            <a:off x="9235884" y="705147"/>
            <a:ext cx="3520815" cy="8022928"/>
          </a:xfrm>
          <a:prstGeom prst="rect">
            <a:avLst/>
          </a:prstGeom>
          <a:ln w="12700">
            <a:miter lim="400000"/>
          </a:ln>
        </p:spPr>
      </p:pic>
      <p:sp>
        <p:nvSpPr>
          <p:cNvPr id="196"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15</a:t>
            </a:fld>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Bilde" descr="Bilde"/>
          <p:cNvPicPr>
            <a:picLocks noChangeAspect="1"/>
          </p:cNvPicPr>
          <p:nvPr/>
        </p:nvPicPr>
        <p:blipFill>
          <a:blip r:embed="rId3">
            <a:extLst/>
          </a:blip>
          <a:stretch>
            <a:fillRect/>
          </a:stretch>
        </p:blipFill>
        <p:spPr>
          <a:xfrm>
            <a:off x="6484708" y="3627655"/>
            <a:ext cx="3174848" cy="3082093"/>
          </a:xfrm>
          <a:prstGeom prst="rect">
            <a:avLst/>
          </a:prstGeom>
          <a:ln w="12700">
            <a:miter lim="400000"/>
          </a:ln>
        </p:spPr>
      </p:pic>
      <p:pic>
        <p:nvPicPr>
          <p:cNvPr id="201" name="Bilde" descr="Bilde"/>
          <p:cNvPicPr>
            <a:picLocks noChangeAspect="1"/>
          </p:cNvPicPr>
          <p:nvPr/>
        </p:nvPicPr>
        <p:blipFill>
          <a:blip r:embed="rId4">
            <a:extLst/>
          </a:blip>
          <a:stretch>
            <a:fillRect/>
          </a:stretch>
        </p:blipFill>
        <p:spPr>
          <a:xfrm>
            <a:off x="8117223" y="1426208"/>
            <a:ext cx="3913873" cy="4080094"/>
          </a:xfrm>
          <a:prstGeom prst="rect">
            <a:avLst/>
          </a:prstGeom>
          <a:ln w="12700">
            <a:miter lim="400000"/>
          </a:ln>
        </p:spPr>
      </p:pic>
      <p:pic>
        <p:nvPicPr>
          <p:cNvPr id="202" name="Artboard 50 copy 3@3x.png" descr="Artboard 50 copy 3@3x.png"/>
          <p:cNvPicPr>
            <a:picLocks noChangeAspect="1"/>
          </p:cNvPicPr>
          <p:nvPr/>
        </p:nvPicPr>
        <p:blipFill>
          <a:blip r:embed="rId5">
            <a:extLst/>
          </a:blip>
          <a:stretch>
            <a:fillRect/>
          </a:stretch>
        </p:blipFill>
        <p:spPr>
          <a:xfrm>
            <a:off x="6080340" y="725214"/>
            <a:ext cx="9139892" cy="7982696"/>
          </a:xfrm>
          <a:prstGeom prst="rect">
            <a:avLst/>
          </a:prstGeom>
          <a:ln w="12700">
            <a:miter lim="400000"/>
          </a:ln>
        </p:spPr>
      </p:pic>
      <p:sp>
        <p:nvSpPr>
          <p:cNvPr id="203" name="Hvilke konsekvenser gir…"/>
          <p:cNvSpPr txBox="1">
            <a:spLocks noGrp="1"/>
          </p:cNvSpPr>
          <p:nvPr>
            <p:ph type="title"/>
          </p:nvPr>
        </p:nvSpPr>
        <p:spPr>
          <a:xfrm>
            <a:off x="1268787" y="753601"/>
            <a:ext cx="1229360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lang="nb-NO" dirty="0" smtClean="0"/>
              <a:t>Hvilke konsekvenser gir </a:t>
            </a:r>
          </a:p>
          <a:p>
            <a:pPr defTabSz="821531">
              <a:defRPr sz="4800" cap="none">
                <a:solidFill>
                  <a:srgbClr val="425162"/>
                </a:solidFill>
                <a:latin typeface="DIN-MediumItalic"/>
                <a:ea typeface="DIN-MediumItalic"/>
                <a:cs typeface="DIN-MediumItalic"/>
                <a:sym typeface="DIN-MediumItalic"/>
              </a:defRPr>
            </a:pPr>
            <a:r>
              <a:rPr lang="nb-NO" dirty="0" smtClean="0"/>
              <a:t>pasientens helsetilstand?</a:t>
            </a:r>
            <a:endParaRPr lang="nb-NO" dirty="0"/>
          </a:p>
        </p:txBody>
      </p:sp>
      <p:sp>
        <p:nvSpPr>
          <p:cNvPr id="204" name="Kan barna oppleve utrygghet?…"/>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Kan barna oppleve utrygghet?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Kan barna oppleve bekymringer for pasienten, familien eller seg selv?</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Kan barna ha betydelige omsorgsoppgaver i familien?</a:t>
            </a:r>
          </a:p>
        </p:txBody>
      </p:sp>
      <p:pic>
        <p:nvPicPr>
          <p:cNvPr id="205" name="Artboard 31@3x.png" descr="Artboard 31@3x.png"/>
          <p:cNvPicPr>
            <a:picLocks noChangeAspect="1"/>
          </p:cNvPicPr>
          <p:nvPr/>
        </p:nvPicPr>
        <p:blipFill>
          <a:blip r:embed="rId6">
            <a:extLst/>
          </a:blip>
          <a:stretch>
            <a:fillRect/>
          </a:stretch>
        </p:blipFill>
        <p:spPr>
          <a:xfrm>
            <a:off x="3794763" y="1032742"/>
            <a:ext cx="8791809" cy="7688116"/>
          </a:xfrm>
          <a:prstGeom prst="rect">
            <a:avLst/>
          </a:prstGeom>
          <a:ln w="12700">
            <a:miter lim="400000"/>
          </a:ln>
        </p:spPr>
      </p:pic>
      <p:sp>
        <p:nvSpPr>
          <p:cNvPr id="206"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16</a:t>
            </a:fld>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0" name="Bilde" descr="Bilde"/>
          <p:cNvPicPr>
            <a:picLocks noChangeAspect="1"/>
          </p:cNvPicPr>
          <p:nvPr/>
        </p:nvPicPr>
        <p:blipFill>
          <a:blip r:embed="rId3">
            <a:extLst/>
          </a:blip>
          <a:stretch>
            <a:fillRect/>
          </a:stretch>
        </p:blipFill>
        <p:spPr>
          <a:xfrm>
            <a:off x="6484708" y="3627655"/>
            <a:ext cx="3174848" cy="3082093"/>
          </a:xfrm>
          <a:prstGeom prst="rect">
            <a:avLst/>
          </a:prstGeom>
          <a:ln w="12700">
            <a:miter lim="400000"/>
          </a:ln>
        </p:spPr>
      </p:pic>
      <p:pic>
        <p:nvPicPr>
          <p:cNvPr id="211" name="Bilde" descr="Bilde"/>
          <p:cNvPicPr>
            <a:picLocks noChangeAspect="1"/>
          </p:cNvPicPr>
          <p:nvPr/>
        </p:nvPicPr>
        <p:blipFill>
          <a:blip r:embed="rId4">
            <a:extLst/>
          </a:blip>
          <a:stretch>
            <a:fillRect/>
          </a:stretch>
        </p:blipFill>
        <p:spPr>
          <a:xfrm>
            <a:off x="8117223" y="1426208"/>
            <a:ext cx="3913873" cy="4080094"/>
          </a:xfrm>
          <a:prstGeom prst="rect">
            <a:avLst/>
          </a:prstGeom>
          <a:ln w="12700">
            <a:miter lim="400000"/>
          </a:ln>
        </p:spPr>
      </p:pic>
      <p:sp>
        <p:nvSpPr>
          <p:cNvPr id="212" name="Bør barnas behov for informasjon…"/>
          <p:cNvSpPr txBox="1">
            <a:spLocks noGrp="1"/>
          </p:cNvSpPr>
          <p:nvPr>
            <p:ph type="title"/>
          </p:nvPr>
        </p:nvSpPr>
        <p:spPr>
          <a:xfrm>
            <a:off x="1268787" y="753601"/>
            <a:ext cx="1229360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Bør barnas behov for informasjon </a:t>
            </a:r>
          </a:p>
          <a:p>
            <a:pPr defTabSz="821531">
              <a:defRPr sz="4800" cap="none">
                <a:solidFill>
                  <a:srgbClr val="425162"/>
                </a:solidFill>
                <a:latin typeface="DIN-MediumItalic"/>
                <a:ea typeface="DIN-MediumItalic"/>
                <a:cs typeface="DIN-MediumItalic"/>
                <a:sym typeface="DIN-MediumItalic"/>
              </a:defRPr>
            </a:pPr>
            <a:r>
              <a:rPr/>
              <a:t>og oppfølging avklares?</a:t>
            </a:r>
          </a:p>
        </p:txBody>
      </p:sp>
      <p:sp>
        <p:nvSpPr>
          <p:cNvPr id="213" name="Er barna tilstrekkelig ivaretatt?…"/>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Er barna tilstrekkelig ivaretatt?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Er opplysningene tilstrekkelige?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pic>
        <p:nvPicPr>
          <p:cNvPr id="214" name="Artboard 49 copy 3@3x.png" descr="Artboard 49 copy 3@3x.png"/>
          <p:cNvPicPr>
            <a:picLocks noChangeAspect="1"/>
          </p:cNvPicPr>
          <p:nvPr/>
        </p:nvPicPr>
        <p:blipFill>
          <a:blip r:embed="rId5">
            <a:extLst/>
          </a:blip>
          <a:srcRect l="27006" t="401" r="34973" b="401"/>
          <a:stretch>
            <a:fillRect/>
          </a:stretch>
        </p:blipFill>
        <p:spPr>
          <a:xfrm>
            <a:off x="9235884" y="705147"/>
            <a:ext cx="3520815" cy="8022928"/>
          </a:xfrm>
          <a:prstGeom prst="rect">
            <a:avLst/>
          </a:prstGeom>
          <a:ln w="12700">
            <a:miter lim="400000"/>
          </a:ln>
        </p:spPr>
      </p:pic>
      <p:sp>
        <p:nvSpPr>
          <p:cNvPr id="215"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17</a:t>
            </a:fld>
            <a:endParaRPr/>
          </a:p>
        </p:txBody>
      </p:sp>
      <p:pic>
        <p:nvPicPr>
          <p:cNvPr id="216" name="Artboard 23@3x.png" descr="Artboard 23@3x.png"/>
          <p:cNvPicPr>
            <a:picLocks noChangeAspect="1"/>
          </p:cNvPicPr>
          <p:nvPr/>
        </p:nvPicPr>
        <p:blipFill>
          <a:blip r:embed="rId6">
            <a:extLst/>
          </a:blip>
          <a:stretch>
            <a:fillRect/>
          </a:stretch>
        </p:blipFill>
        <p:spPr>
          <a:xfrm>
            <a:off x="3681821" y="720455"/>
            <a:ext cx="9150793" cy="799221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0" name="Artboard 22@3x.png" descr="Artboard 22@3x.png"/>
          <p:cNvPicPr>
            <a:picLocks noChangeAspect="1"/>
          </p:cNvPicPr>
          <p:nvPr/>
        </p:nvPicPr>
        <p:blipFill>
          <a:blip r:embed="rId3">
            <a:extLst/>
          </a:blip>
          <a:stretch>
            <a:fillRect/>
          </a:stretch>
        </p:blipFill>
        <p:spPr>
          <a:xfrm>
            <a:off x="4968687" y="272121"/>
            <a:ext cx="9145104" cy="7987248"/>
          </a:xfrm>
          <a:prstGeom prst="rect">
            <a:avLst/>
          </a:prstGeom>
          <a:ln w="12700">
            <a:miter lim="400000"/>
          </a:ln>
        </p:spPr>
      </p:pic>
      <p:sp>
        <p:nvSpPr>
          <p:cNvPr id="221" name="Hvordan avklare barnas…"/>
          <p:cNvSpPr txBox="1">
            <a:spLocks noGrp="1"/>
          </p:cNvSpPr>
          <p:nvPr>
            <p:ph type="title"/>
          </p:nvPr>
        </p:nvSpPr>
        <p:spPr>
          <a:xfrm>
            <a:off x="1268787" y="753601"/>
            <a:ext cx="1229360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Hvordan avklare barnas </a:t>
            </a:r>
          </a:p>
          <a:p>
            <a:pPr defTabSz="821531">
              <a:defRPr sz="4800" cap="none">
                <a:solidFill>
                  <a:srgbClr val="425162"/>
                </a:solidFill>
                <a:latin typeface="DIN-MediumItalic"/>
                <a:ea typeface="DIN-MediumItalic"/>
                <a:cs typeface="DIN-MediumItalic"/>
                <a:sym typeface="DIN-MediumItalic"/>
              </a:defRPr>
            </a:pPr>
            <a:r>
              <a:rPr/>
              <a:t>behov for informasjon </a:t>
            </a:r>
          </a:p>
          <a:p>
            <a:pPr defTabSz="821531">
              <a:defRPr sz="4800" cap="none">
                <a:solidFill>
                  <a:srgbClr val="425162"/>
                </a:solidFill>
                <a:latin typeface="DIN-MediumItalic"/>
                <a:ea typeface="DIN-MediumItalic"/>
                <a:cs typeface="DIN-MediumItalic"/>
                <a:sym typeface="DIN-MediumItalic"/>
              </a:defRPr>
            </a:pPr>
            <a:r>
              <a:rPr/>
              <a:t>og oppfølging ?</a:t>
            </a:r>
          </a:p>
        </p:txBody>
      </p:sp>
      <p:sp>
        <p:nvSpPr>
          <p:cNvPr id="222" name="Avklare sammen med pasienten,…"/>
          <p:cNvSpPr txBox="1">
            <a:spLocks noGrp="1"/>
          </p:cNvSpPr>
          <p:nvPr>
            <p:ph type="body" sz="quarter" idx="1"/>
          </p:nvPr>
        </p:nvSpPr>
        <p:spPr>
          <a:xfrm>
            <a:off x="1268785" y="3762811"/>
            <a:ext cx="4834416" cy="4234578"/>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Avklare sammen med pasienten,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den andre forelderen eller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barnets foreldre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Gjennomføre egne samtaler eller inkludere i annen kontakt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sp>
        <p:nvSpPr>
          <p:cNvPr id="223"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18</a:t>
            </a:fld>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7" name="Bilde" descr="Bilde"/>
          <p:cNvPicPr>
            <a:picLocks noChangeAspect="1"/>
          </p:cNvPicPr>
          <p:nvPr/>
        </p:nvPicPr>
        <p:blipFill>
          <a:blip r:embed="rId3">
            <a:extLst/>
          </a:blip>
          <a:stretch>
            <a:fillRect/>
          </a:stretch>
        </p:blipFill>
        <p:spPr>
          <a:xfrm>
            <a:off x="6484708" y="3627655"/>
            <a:ext cx="3174848" cy="3082093"/>
          </a:xfrm>
          <a:prstGeom prst="rect">
            <a:avLst/>
          </a:prstGeom>
          <a:ln w="12700">
            <a:miter lim="400000"/>
          </a:ln>
        </p:spPr>
      </p:pic>
      <p:pic>
        <p:nvPicPr>
          <p:cNvPr id="228" name="Bilde" descr="Bilde"/>
          <p:cNvPicPr>
            <a:picLocks noChangeAspect="1"/>
          </p:cNvPicPr>
          <p:nvPr/>
        </p:nvPicPr>
        <p:blipFill>
          <a:blip r:embed="rId4">
            <a:extLst/>
          </a:blip>
          <a:stretch>
            <a:fillRect/>
          </a:stretch>
        </p:blipFill>
        <p:spPr>
          <a:xfrm>
            <a:off x="8117223" y="1426208"/>
            <a:ext cx="3913873" cy="4080094"/>
          </a:xfrm>
          <a:prstGeom prst="rect">
            <a:avLst/>
          </a:prstGeom>
          <a:ln w="12700">
            <a:miter lim="400000"/>
          </a:ln>
        </p:spPr>
      </p:pic>
      <p:sp>
        <p:nvSpPr>
          <p:cNvPr id="229" name="Hva er barnas behov?"/>
          <p:cNvSpPr txBox="1">
            <a:spLocks noGrp="1"/>
          </p:cNvSpPr>
          <p:nvPr>
            <p:ph type="title"/>
          </p:nvPr>
        </p:nvSpPr>
        <p:spPr>
          <a:xfrm>
            <a:off x="1268787" y="753601"/>
            <a:ext cx="12293601" cy="2687240"/>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Hva er barnas behov? </a:t>
            </a:r>
          </a:p>
        </p:txBody>
      </p:sp>
      <p:sp>
        <p:nvSpPr>
          <p:cNvPr id="230" name="Hvordan har barna det?…"/>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Hvordan har barna det?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Hvordan påvirkes</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hverdagslivet til barna?</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Hva kan barna ha behov for å vite?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Hvem er ressurspersoner for barna?</a:t>
            </a:r>
          </a:p>
        </p:txBody>
      </p:sp>
      <p:pic>
        <p:nvPicPr>
          <p:cNvPr id="231" name="Artboard 49 copy 3@3x.png" descr="Artboard 49 copy 3@3x.png"/>
          <p:cNvPicPr>
            <a:picLocks noChangeAspect="1"/>
          </p:cNvPicPr>
          <p:nvPr/>
        </p:nvPicPr>
        <p:blipFill>
          <a:blip r:embed="rId5">
            <a:extLst/>
          </a:blip>
          <a:srcRect l="27006" t="401" r="34973" b="401"/>
          <a:stretch>
            <a:fillRect/>
          </a:stretch>
        </p:blipFill>
        <p:spPr>
          <a:xfrm>
            <a:off x="9235884" y="705147"/>
            <a:ext cx="3520815" cy="8022928"/>
          </a:xfrm>
          <a:prstGeom prst="rect">
            <a:avLst/>
          </a:prstGeom>
          <a:ln w="12700">
            <a:miter lim="400000"/>
          </a:ln>
        </p:spPr>
      </p:pic>
      <p:sp>
        <p:nvSpPr>
          <p:cNvPr id="232"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19</a:t>
            </a:fld>
            <a:endParaRPr/>
          </a:p>
        </p:txBody>
      </p:sp>
      <p:pic>
        <p:nvPicPr>
          <p:cNvPr id="233" name="Artboard 48@3x.png" descr="Artboard 48@3x.png"/>
          <p:cNvPicPr>
            <a:picLocks noChangeAspect="1"/>
          </p:cNvPicPr>
          <p:nvPr/>
        </p:nvPicPr>
        <p:blipFill>
          <a:blip r:embed="rId6">
            <a:extLst/>
          </a:blip>
          <a:stretch>
            <a:fillRect/>
          </a:stretch>
        </p:blipFill>
        <p:spPr>
          <a:xfrm>
            <a:off x="2919837" y="202342"/>
            <a:ext cx="9932056" cy="8674563"/>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 name="Artboard 60@3x.png" descr="Artboard 60@3x.png"/>
          <p:cNvPicPr>
            <a:picLocks noChangeAspect="1"/>
          </p:cNvPicPr>
          <p:nvPr/>
        </p:nvPicPr>
        <p:blipFill>
          <a:blip r:embed="rId3">
            <a:extLst/>
          </a:blip>
          <a:stretch>
            <a:fillRect/>
          </a:stretch>
        </p:blipFill>
        <p:spPr>
          <a:xfrm>
            <a:off x="6077708" y="2090600"/>
            <a:ext cx="6869287" cy="6006942"/>
          </a:xfrm>
          <a:prstGeom prst="rect">
            <a:avLst/>
          </a:prstGeom>
          <a:ln w="12700">
            <a:miter lim="400000"/>
          </a:ln>
        </p:spPr>
      </p:pic>
      <p:sp>
        <p:nvSpPr>
          <p:cNvPr id="99" name="Pasienter som har barn…"/>
          <p:cNvSpPr txBox="1">
            <a:spLocks noGrp="1"/>
          </p:cNvSpPr>
          <p:nvPr>
            <p:ph type="title"/>
          </p:nvPr>
        </p:nvSpPr>
        <p:spPr>
          <a:xfrm>
            <a:off x="1220922" y="753603"/>
            <a:ext cx="12293601" cy="1938799"/>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lang="nb-NO" dirty="0" smtClean="0"/>
              <a:t>Pasienter som har barn </a:t>
            </a:r>
          </a:p>
          <a:p>
            <a:pPr defTabSz="821531">
              <a:defRPr sz="4800" cap="none">
                <a:solidFill>
                  <a:srgbClr val="425162"/>
                </a:solidFill>
                <a:latin typeface="DIN-MediumItalic"/>
                <a:ea typeface="DIN-MediumItalic"/>
                <a:cs typeface="DIN-MediumItalic"/>
                <a:sym typeface="DIN-MediumItalic"/>
              </a:defRPr>
            </a:pPr>
            <a:r>
              <a:rPr lang="nb-NO" dirty="0" smtClean="0"/>
              <a:t>eller søsken under 18 år</a:t>
            </a:r>
            <a:endParaRPr lang="nb-NO" dirty="0"/>
          </a:p>
        </p:txBody>
      </p:sp>
      <p:sp>
        <p:nvSpPr>
          <p:cNvPr id="100" name="Helsepersonell bidrar til at barn får…"/>
          <p:cNvSpPr txBox="1">
            <a:spLocks noGrp="1"/>
          </p:cNvSpPr>
          <p:nvPr>
            <p:ph type="body" sz="half" idx="1"/>
          </p:nvPr>
        </p:nvSpPr>
        <p:spPr>
          <a:xfrm>
            <a:off x="1220922" y="3269303"/>
            <a:ext cx="7854183"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Helsepersonell bidrar til at barn får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informasjon og nødvendig oppfølging</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Barns behov ved sykdom,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skade eller avhengighet i familien </a:t>
            </a:r>
          </a:p>
          <a:p>
            <a:pPr marL="0" indent="0" defTabSz="449580">
              <a:lnSpc>
                <a:spcPct val="115000"/>
              </a:lnSpc>
              <a:spcBef>
                <a:spcPts val="1000"/>
              </a:spcBef>
              <a:buSzTx/>
              <a:buNone/>
              <a:defRPr sz="2200">
                <a:solidFill>
                  <a:srgbClr val="425162"/>
                </a:solidFill>
                <a:latin typeface="DIN-Medium"/>
                <a:ea typeface="DIN-Medium"/>
                <a:cs typeface="DIN-Medium"/>
                <a:sym typeface="DIN-Medium"/>
              </a:defRPr>
            </a:pPr>
            <a:endParaRPr dirty="0"/>
          </a:p>
          <a:p>
            <a:pPr marL="0" indent="0" defTabSz="449580">
              <a:lnSpc>
                <a:spcPct val="115000"/>
              </a:lnSpc>
              <a:spcBef>
                <a:spcPts val="1000"/>
              </a:spcBef>
              <a:buSzTx/>
              <a:buNone/>
              <a:defRPr sz="2200">
                <a:solidFill>
                  <a:srgbClr val="425162"/>
                </a:solidFill>
                <a:latin typeface="DIN-Medium"/>
                <a:ea typeface="DIN-Medium"/>
                <a:cs typeface="DIN-Medium"/>
                <a:sym typeface="DIN-Medium"/>
              </a:defRPr>
            </a:pPr>
            <a:r>
              <a:rPr dirty="0"/>
              <a:t>Informasjon om helsetilstand og behandling</a:t>
            </a:r>
          </a:p>
          <a:p>
            <a:pPr marL="0" indent="0" defTabSz="449580">
              <a:lnSpc>
                <a:spcPct val="115000"/>
              </a:lnSpc>
              <a:spcBef>
                <a:spcPts val="1000"/>
              </a:spcBef>
              <a:buSzTx/>
              <a:buNone/>
              <a:defRPr sz="2200">
                <a:solidFill>
                  <a:srgbClr val="425162"/>
                </a:solidFill>
                <a:latin typeface="DIN-Medium"/>
                <a:ea typeface="DIN-Medium"/>
                <a:cs typeface="DIN-Medium"/>
                <a:sym typeface="DIN-Medium"/>
              </a:defRPr>
            </a:pPr>
            <a:endParaRPr dirty="0"/>
          </a:p>
          <a:p>
            <a:pPr marL="0" indent="0" defTabSz="449580">
              <a:lnSpc>
                <a:spcPct val="115000"/>
              </a:lnSpc>
              <a:spcBef>
                <a:spcPts val="1000"/>
              </a:spcBef>
              <a:buSzTx/>
              <a:buNone/>
              <a:defRPr sz="2200">
                <a:solidFill>
                  <a:srgbClr val="425162"/>
                </a:solidFill>
                <a:latin typeface="DIN-Medium"/>
                <a:ea typeface="DIN-Medium"/>
                <a:cs typeface="DIN-Medium"/>
                <a:sym typeface="DIN-Medium"/>
              </a:defRPr>
            </a:pPr>
            <a:r>
              <a:rPr dirty="0"/>
              <a:t>Oppfølging for å mestre situasjonen </a:t>
            </a:r>
          </a:p>
        </p:txBody>
      </p:sp>
      <p:sp>
        <p:nvSpPr>
          <p:cNvPr id="101" name="Lysbildenummer"/>
          <p:cNvSpPr txBox="1">
            <a:spLocks noGrp="1"/>
          </p:cNvSpPr>
          <p:nvPr>
            <p:ph type="sldNum" sz="quarter" idx="2"/>
          </p:nvPr>
        </p:nvSpPr>
        <p:spPr>
          <a:xfrm>
            <a:off x="6378517" y="9247011"/>
            <a:ext cx="230832"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a:t>
            </a:fld>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7" name="Bilde" descr="Bilde"/>
          <p:cNvPicPr>
            <a:picLocks noChangeAspect="1"/>
          </p:cNvPicPr>
          <p:nvPr/>
        </p:nvPicPr>
        <p:blipFill>
          <a:blip r:embed="rId3">
            <a:extLst/>
          </a:blip>
          <a:stretch>
            <a:fillRect/>
          </a:stretch>
        </p:blipFill>
        <p:spPr>
          <a:xfrm>
            <a:off x="6484708" y="3627655"/>
            <a:ext cx="3174848" cy="3082093"/>
          </a:xfrm>
          <a:prstGeom prst="rect">
            <a:avLst/>
          </a:prstGeom>
          <a:ln w="12700">
            <a:miter lim="400000"/>
          </a:ln>
        </p:spPr>
      </p:pic>
      <p:pic>
        <p:nvPicPr>
          <p:cNvPr id="238" name="Bilde" descr="Bilde"/>
          <p:cNvPicPr>
            <a:picLocks noChangeAspect="1"/>
          </p:cNvPicPr>
          <p:nvPr/>
        </p:nvPicPr>
        <p:blipFill>
          <a:blip r:embed="rId4">
            <a:extLst/>
          </a:blip>
          <a:stretch>
            <a:fillRect/>
          </a:stretch>
        </p:blipFill>
        <p:spPr>
          <a:xfrm>
            <a:off x="8117223" y="1426208"/>
            <a:ext cx="3913873" cy="4080094"/>
          </a:xfrm>
          <a:prstGeom prst="rect">
            <a:avLst/>
          </a:prstGeom>
          <a:ln w="12700">
            <a:miter lim="400000"/>
          </a:ln>
        </p:spPr>
      </p:pic>
      <p:sp>
        <p:nvSpPr>
          <p:cNvPr id="239" name="Eksempler på oppfølging"/>
          <p:cNvSpPr txBox="1">
            <a:spLocks noGrp="1"/>
          </p:cNvSpPr>
          <p:nvPr>
            <p:ph type="title"/>
          </p:nvPr>
        </p:nvSpPr>
        <p:spPr>
          <a:xfrm>
            <a:off x="1268787" y="753601"/>
            <a:ext cx="12293601" cy="2687240"/>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Eksempler på oppfølging</a:t>
            </a:r>
          </a:p>
        </p:txBody>
      </p:sp>
      <p:sp>
        <p:nvSpPr>
          <p:cNvPr id="240" name="Informasjon om sykdom, behandling og prognose…"/>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Informasjon om sykdom, behandling og prognose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Besøk på behandlingssted</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Informasjon til nettverk,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barnehage og skole</a:t>
            </a:r>
          </a:p>
        </p:txBody>
      </p:sp>
      <p:pic>
        <p:nvPicPr>
          <p:cNvPr id="241" name="Artboard 49 copy 3@3x.png" descr="Artboard 49 copy 3@3x.png"/>
          <p:cNvPicPr>
            <a:picLocks noChangeAspect="1"/>
          </p:cNvPicPr>
          <p:nvPr/>
        </p:nvPicPr>
        <p:blipFill>
          <a:blip r:embed="rId5">
            <a:extLst/>
          </a:blip>
          <a:srcRect l="27006" t="401" r="34973" b="401"/>
          <a:stretch>
            <a:fillRect/>
          </a:stretch>
        </p:blipFill>
        <p:spPr>
          <a:xfrm>
            <a:off x="9235884" y="705147"/>
            <a:ext cx="3520815" cy="8022928"/>
          </a:xfrm>
          <a:prstGeom prst="rect">
            <a:avLst/>
          </a:prstGeom>
          <a:ln w="12700">
            <a:miter lim="400000"/>
          </a:ln>
        </p:spPr>
      </p:pic>
      <p:sp>
        <p:nvSpPr>
          <p:cNvPr id="242"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20</a:t>
            </a:fld>
            <a:endParaRPr/>
          </a:p>
        </p:txBody>
      </p:sp>
      <p:pic>
        <p:nvPicPr>
          <p:cNvPr id="243" name="Artboard 33@3x.png" descr="Artboard 33@3x.png"/>
          <p:cNvPicPr>
            <a:picLocks noChangeAspect="1"/>
          </p:cNvPicPr>
          <p:nvPr/>
        </p:nvPicPr>
        <p:blipFill>
          <a:blip r:embed="rId6">
            <a:extLst/>
          </a:blip>
          <a:stretch>
            <a:fillRect/>
          </a:stretch>
        </p:blipFill>
        <p:spPr>
          <a:xfrm>
            <a:off x="3394323" y="903565"/>
            <a:ext cx="8720769" cy="7625994"/>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Barn med mer behov…"/>
          <p:cNvSpPr txBox="1">
            <a:spLocks noGrp="1"/>
          </p:cNvSpPr>
          <p:nvPr>
            <p:ph type="title"/>
          </p:nvPr>
        </p:nvSpPr>
        <p:spPr>
          <a:xfrm>
            <a:off x="1268787" y="753601"/>
            <a:ext cx="1229360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Barn med mer behov </a:t>
            </a:r>
          </a:p>
          <a:p>
            <a:pPr defTabSz="821531">
              <a:defRPr sz="4800" cap="none">
                <a:solidFill>
                  <a:srgbClr val="425162"/>
                </a:solidFill>
                <a:latin typeface="DIN-MediumItalic"/>
                <a:ea typeface="DIN-MediumItalic"/>
                <a:cs typeface="DIN-MediumItalic"/>
                <a:sym typeface="DIN-MediumItalic"/>
              </a:defRPr>
            </a:pPr>
            <a:r>
              <a:rPr/>
              <a:t>for oppfølging</a:t>
            </a:r>
          </a:p>
        </p:txBody>
      </p:sp>
      <p:sp>
        <p:nvSpPr>
          <p:cNvPr id="248" name="Helsehjelp til barn og unge…"/>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Helsehjelp til barn og unge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for egen del</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Veilede om aktuelle tiltak</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Bistå med å kontakte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eksterne instanser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sp>
        <p:nvSpPr>
          <p:cNvPr id="249"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21</a:t>
            </a:fld>
            <a:endParaRPr/>
          </a:p>
        </p:txBody>
      </p:sp>
      <p:pic>
        <p:nvPicPr>
          <p:cNvPr id="250" name="Artboard 40@3x.png" descr="Artboard 40@3x.png"/>
          <p:cNvPicPr>
            <a:picLocks noChangeAspect="1"/>
          </p:cNvPicPr>
          <p:nvPr/>
        </p:nvPicPr>
        <p:blipFill>
          <a:blip r:embed="rId3">
            <a:extLst/>
          </a:blip>
          <a:stretch>
            <a:fillRect/>
          </a:stretch>
        </p:blipFill>
        <p:spPr>
          <a:xfrm>
            <a:off x="5676376" y="1203714"/>
            <a:ext cx="8400776" cy="734617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4" name="Bilde" descr="Bilde"/>
          <p:cNvPicPr>
            <a:picLocks noChangeAspect="1"/>
          </p:cNvPicPr>
          <p:nvPr/>
        </p:nvPicPr>
        <p:blipFill>
          <a:blip r:embed="rId3">
            <a:extLst/>
          </a:blip>
          <a:stretch>
            <a:fillRect/>
          </a:stretch>
        </p:blipFill>
        <p:spPr>
          <a:xfrm>
            <a:off x="6124271" y="2022622"/>
            <a:ext cx="4175122" cy="4728086"/>
          </a:xfrm>
          <a:prstGeom prst="rect">
            <a:avLst/>
          </a:prstGeom>
          <a:ln w="12700">
            <a:miter lim="400000"/>
          </a:ln>
        </p:spPr>
      </p:pic>
      <p:pic>
        <p:nvPicPr>
          <p:cNvPr id="255" name="Bilde" descr="Bilde"/>
          <p:cNvPicPr>
            <a:picLocks noChangeAspect="1"/>
          </p:cNvPicPr>
          <p:nvPr/>
        </p:nvPicPr>
        <p:blipFill>
          <a:blip r:embed="rId4">
            <a:extLst/>
          </a:blip>
          <a:stretch>
            <a:fillRect/>
          </a:stretch>
        </p:blipFill>
        <p:spPr>
          <a:xfrm>
            <a:off x="8117223" y="1426208"/>
            <a:ext cx="3913873" cy="4080094"/>
          </a:xfrm>
          <a:prstGeom prst="rect">
            <a:avLst/>
          </a:prstGeom>
          <a:ln w="12700">
            <a:miter lim="400000"/>
          </a:ln>
        </p:spPr>
      </p:pic>
      <p:sp>
        <p:nvSpPr>
          <p:cNvPr id="256" name="Bistand fra…"/>
          <p:cNvSpPr txBox="1">
            <a:spLocks noGrp="1"/>
          </p:cNvSpPr>
          <p:nvPr>
            <p:ph type="title"/>
          </p:nvPr>
        </p:nvSpPr>
        <p:spPr>
          <a:xfrm>
            <a:off x="1268787" y="753601"/>
            <a:ext cx="1229360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Bistand fra </a:t>
            </a:r>
          </a:p>
          <a:p>
            <a:pPr defTabSz="821531">
              <a:defRPr sz="4800" cap="none">
                <a:solidFill>
                  <a:srgbClr val="425162"/>
                </a:solidFill>
                <a:latin typeface="DIN-MediumItalic"/>
                <a:ea typeface="DIN-MediumItalic"/>
                <a:cs typeface="DIN-MediumItalic"/>
                <a:sym typeface="DIN-MediumItalic"/>
              </a:defRPr>
            </a:pPr>
            <a:r>
              <a:rPr/>
              <a:t>barneverntjenesten </a:t>
            </a:r>
          </a:p>
        </p:txBody>
      </p:sp>
      <p:sp>
        <p:nvSpPr>
          <p:cNvPr id="257" name="Frivillige tiltak…"/>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Frivillige tiltak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Bekymring for omsorgssituasjon</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Prosedyre for bekymringsmelding</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Selvstendig opplysningsplikt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sp>
        <p:nvSpPr>
          <p:cNvPr id="258"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22</a:t>
            </a:fld>
            <a:endParaRPr/>
          </a:p>
        </p:txBody>
      </p:sp>
      <p:pic>
        <p:nvPicPr>
          <p:cNvPr id="259" name="Artboard 1@3x.png" descr="Artboard 1@3x.png"/>
          <p:cNvPicPr>
            <a:picLocks noChangeAspect="1"/>
          </p:cNvPicPr>
          <p:nvPr/>
        </p:nvPicPr>
        <p:blipFill>
          <a:blip r:embed="rId5">
            <a:extLst/>
          </a:blip>
          <a:stretch>
            <a:fillRect/>
          </a:stretch>
        </p:blipFill>
        <p:spPr>
          <a:xfrm>
            <a:off x="4042508" y="1075115"/>
            <a:ext cx="8338648" cy="7282897"/>
          </a:xfrm>
          <a:prstGeom prst="rect">
            <a:avLst/>
          </a:prstGeom>
          <a:ln w="12700">
            <a:miter lim="400000"/>
          </a:ln>
        </p:spPr>
      </p:pic>
      <p:pic>
        <p:nvPicPr>
          <p:cNvPr id="260" name="Artboard 50 copy 3@3x.png" descr="Artboard 50 copy 3@3x.png"/>
          <p:cNvPicPr>
            <a:picLocks noChangeAspect="1"/>
          </p:cNvPicPr>
          <p:nvPr/>
        </p:nvPicPr>
        <p:blipFill>
          <a:blip r:embed="rId6">
            <a:extLst/>
          </a:blip>
          <a:stretch>
            <a:fillRect/>
          </a:stretch>
        </p:blipFill>
        <p:spPr>
          <a:xfrm>
            <a:off x="6080340" y="725214"/>
            <a:ext cx="9139892" cy="7982696"/>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Rektangel"/>
          <p:cNvSpPr/>
          <p:nvPr/>
        </p:nvSpPr>
        <p:spPr>
          <a:xfrm>
            <a:off x="0" y="0"/>
            <a:ext cx="13004800"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pic>
        <p:nvPicPr>
          <p:cNvPr id="265" name="Bilde" descr="Bilde"/>
          <p:cNvPicPr>
            <a:picLocks noChangeAspect="1"/>
          </p:cNvPicPr>
          <p:nvPr/>
        </p:nvPicPr>
        <p:blipFill>
          <a:blip r:embed="rId3">
            <a:extLst/>
          </a:blip>
          <a:stretch>
            <a:fillRect/>
          </a:stretch>
        </p:blipFill>
        <p:spPr>
          <a:xfrm>
            <a:off x="348252" y="8035490"/>
            <a:ext cx="12308296" cy="169199"/>
          </a:xfrm>
          <a:prstGeom prst="rect">
            <a:avLst/>
          </a:prstGeom>
          <a:ln w="12700">
            <a:miter lim="400000"/>
          </a:ln>
        </p:spPr>
      </p:pic>
      <p:sp>
        <p:nvSpPr>
          <p:cNvPr id="266" name="Samtykke"/>
          <p:cNvSpPr txBox="1"/>
          <p:nvPr/>
        </p:nvSpPr>
        <p:spPr>
          <a:xfrm>
            <a:off x="3037184" y="3868358"/>
            <a:ext cx="6827189" cy="1313820"/>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lang="nb-NO" dirty="0" smtClean="0"/>
              <a:t>Om samtykke, dokumentasjon </a:t>
            </a:r>
          </a:p>
          <a:p>
            <a:r>
              <a:rPr lang="nb-NO" dirty="0" smtClean="0"/>
              <a:t>og barneansvarlig personell</a:t>
            </a:r>
            <a:endParaRPr lang="nb-NO" dirty="0"/>
          </a:p>
        </p:txBody>
      </p:sp>
      <p:sp>
        <p:nvSpPr>
          <p:cNvPr id="267"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23</a:t>
            </a:fld>
            <a:endParaRPr/>
          </a:p>
        </p:txBody>
      </p:sp>
      <p:pic>
        <p:nvPicPr>
          <p:cNvPr id="6" name="Bild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06" y="-112919"/>
            <a:ext cx="3053751" cy="1749359"/>
          </a:xfrm>
          <a:prstGeom prst="rect">
            <a:avLst/>
          </a:prstGeom>
        </p:spPr>
      </p:pic>
    </p:spTree>
  </p:cSld>
  <p:clrMapOvr>
    <a:masterClrMapping/>
  </p:clrMapOvr>
  <p:transition spd="med"/>
  <p:timing>
    <p:tnLst>
      <p:par>
        <p:cTn id="1" dur="indefinite" restart="never" fill="hold"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amtykke"/>
          <p:cNvSpPr txBox="1">
            <a:spLocks noGrp="1"/>
          </p:cNvSpPr>
          <p:nvPr>
            <p:ph type="title"/>
          </p:nvPr>
        </p:nvSpPr>
        <p:spPr>
          <a:xfrm>
            <a:off x="1268787" y="753601"/>
            <a:ext cx="12293601" cy="2687240"/>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 Samtykke </a:t>
            </a:r>
          </a:p>
        </p:txBody>
      </p:sp>
      <p:sp>
        <p:nvSpPr>
          <p:cNvPr id="272" name="Gyldig samtykke fra pasient…"/>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Gyldig samtykke fra pasient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eller foreldre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Pasient under 16 år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 foreldre samtykker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lang="nb-NO" dirty="0" smtClean="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Pasient over 16 år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 – pasient samtykker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p:txBody>
      </p:sp>
      <p:sp>
        <p:nvSpPr>
          <p:cNvPr id="273"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24</a:t>
            </a:fld>
            <a:endParaRPr/>
          </a:p>
        </p:txBody>
      </p:sp>
      <p:pic>
        <p:nvPicPr>
          <p:cNvPr id="274" name="Bilde" descr="Bilde"/>
          <p:cNvPicPr>
            <a:picLocks noChangeAspect="1"/>
          </p:cNvPicPr>
          <p:nvPr/>
        </p:nvPicPr>
        <p:blipFill>
          <a:blip r:embed="rId3">
            <a:extLst/>
          </a:blip>
          <a:stretch>
            <a:fillRect/>
          </a:stretch>
        </p:blipFill>
        <p:spPr>
          <a:xfrm>
            <a:off x="7807588" y="2076518"/>
            <a:ext cx="3838075" cy="3746627"/>
          </a:xfrm>
          <a:prstGeom prst="rect">
            <a:avLst/>
          </a:prstGeom>
          <a:ln w="12700">
            <a:miter lim="400000"/>
          </a:ln>
        </p:spPr>
      </p:pic>
      <p:pic>
        <p:nvPicPr>
          <p:cNvPr id="275" name="Artboard 62@3x.png" descr="Artboard 62@3x.png"/>
          <p:cNvPicPr>
            <a:picLocks noChangeAspect="1"/>
          </p:cNvPicPr>
          <p:nvPr/>
        </p:nvPicPr>
        <p:blipFill>
          <a:blip r:embed="rId4">
            <a:extLst/>
          </a:blip>
          <a:stretch>
            <a:fillRect/>
          </a:stretch>
        </p:blipFill>
        <p:spPr>
          <a:xfrm>
            <a:off x="4811998" y="1169705"/>
            <a:ext cx="8593002" cy="7514267"/>
          </a:xfrm>
          <a:prstGeom prst="rect">
            <a:avLst/>
          </a:prstGeom>
          <a:ln w="12700">
            <a:miter lim="400000"/>
          </a:ln>
        </p:spPr>
      </p:pic>
    </p:spTree>
    <p:extLst>
      <p:ext uri="{BB962C8B-B14F-4D97-AF65-F5344CB8AC3E}">
        <p14:creationId xmlns:p14="http://schemas.microsoft.com/office/powerpoint/2010/main" val="567916234"/>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Gyldig samtykke fra pasient…"/>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sp>
        <p:nvSpPr>
          <p:cNvPr id="273"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25</a:t>
            </a:fld>
            <a:endParaRPr/>
          </a:p>
        </p:txBody>
      </p:sp>
      <p:sp>
        <p:nvSpPr>
          <p:cNvPr id="7" name="Gyldig samtykke fra pasient…"/>
          <p:cNvSpPr txBox="1">
            <a:spLocks/>
          </p:cNvSpPr>
          <p:nvPr/>
        </p:nvSpPr>
        <p:spPr>
          <a:xfrm>
            <a:off x="1421184" y="2500538"/>
            <a:ext cx="10409808" cy="564925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Autofit/>
          </a:bodyPr>
          <a:lstStyle>
            <a:lvl1pPr marL="4318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1pPr>
            <a:lvl2pPr marL="8636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2pPr>
            <a:lvl3pPr marL="12954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3pPr>
            <a:lvl4pPr marL="17272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4pPr>
            <a:lvl5pPr marL="21590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5pPr>
            <a:lvl6pPr marL="25908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6pPr>
            <a:lvl7pPr marL="30226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7pPr>
            <a:lvl8pPr marL="34544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8pPr>
            <a:lvl9pPr marL="38862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9pPr>
          </a:lstStyle>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800" dirty="0">
                <a:solidFill>
                  <a:srgbClr val="425162"/>
                </a:solidFill>
                <a:latin typeface="DIN-Medium"/>
                <a:ea typeface="DIN-Medium"/>
                <a:cs typeface="DIN-Medium"/>
                <a:sym typeface="DIN-Medium"/>
              </a:rPr>
              <a:t>Hvis pasient eller foreldre er usikre på om de vil involvere barna eller andre kan du si:</a:t>
            </a: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dirty="0">
                <a:solidFill>
                  <a:srgbClr val="425162"/>
                </a:solidFill>
                <a:latin typeface="DIN-Medium"/>
                <a:ea typeface="DIN-Medium"/>
                <a:cs typeface="DIN-Medium"/>
                <a:sym typeface="DIN-Medium"/>
              </a:rPr>
              <a:t>	</a:t>
            </a:r>
          </a:p>
          <a:p>
            <a:pPr marL="431800" lvl="1"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i="1" dirty="0">
                <a:solidFill>
                  <a:srgbClr val="425162"/>
                </a:solidFill>
                <a:latin typeface="DIN-Medium"/>
                <a:ea typeface="DIN-Medium"/>
                <a:cs typeface="DIN-Medium"/>
                <a:sym typeface="DIN-Medium"/>
              </a:rPr>
              <a:t>Hos oss er det vanlig at vi snakker med pasienter/foreldre om hvordan barna deres har det</a:t>
            </a: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dirty="0">
                <a:solidFill>
                  <a:srgbClr val="425162"/>
                </a:solidFill>
                <a:latin typeface="DIN-Medium"/>
                <a:ea typeface="DIN-Medium"/>
                <a:cs typeface="DIN-Medium"/>
                <a:sym typeface="DIN-Medium"/>
              </a:rPr>
              <a:t>          </a:t>
            </a:r>
          </a:p>
          <a:p>
            <a:pPr marL="431800" lvl="1"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i="1" dirty="0">
                <a:solidFill>
                  <a:srgbClr val="425162"/>
                </a:solidFill>
                <a:latin typeface="DIN-Medium"/>
                <a:ea typeface="DIN-Medium"/>
                <a:cs typeface="DIN-Medium"/>
                <a:sym typeface="DIN-Medium"/>
              </a:rPr>
              <a:t>Barn og unge ønsker som regel informasjon og åpenhet når foreldre eller søsken er syke</a:t>
            </a: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endParaRPr lang="nb-NO" sz="2200" dirty="0">
              <a:solidFill>
                <a:srgbClr val="425162"/>
              </a:solidFill>
              <a:latin typeface="DIN-Medium"/>
              <a:ea typeface="DIN-Medium"/>
              <a:cs typeface="DIN-Medium"/>
              <a:sym typeface="DIN-Medium"/>
            </a:endParaRPr>
          </a:p>
          <a:p>
            <a:pPr marL="431800" lvl="1"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dirty="0">
                <a:solidFill>
                  <a:srgbClr val="425162"/>
                </a:solidFill>
                <a:latin typeface="DIN-Medium"/>
                <a:ea typeface="DIN-Medium"/>
                <a:cs typeface="DIN-Medium"/>
                <a:sym typeface="DIN-Medium"/>
              </a:rPr>
              <a:t>Det hjelper pasienter/foreldre å vite at barna er informert og ivaretatt</a:t>
            </a: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endParaRPr lang="nb-NO" sz="2200" dirty="0">
              <a:solidFill>
                <a:srgbClr val="425162"/>
              </a:solidFill>
              <a:latin typeface="DIN-Medium"/>
              <a:ea typeface="DIN-Medium"/>
              <a:cs typeface="DIN-Medium"/>
              <a:sym typeface="DIN-Medium"/>
            </a:endParaRP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endParaRPr lang="nb-NO" sz="2200" dirty="0">
              <a:solidFill>
                <a:srgbClr val="425162"/>
              </a:solidFill>
              <a:latin typeface="DIN-Medium"/>
              <a:ea typeface="DIN-Medium"/>
              <a:cs typeface="DIN-Medium"/>
              <a:sym typeface="DIN-Medium"/>
            </a:endParaRPr>
          </a:p>
        </p:txBody>
      </p:sp>
      <p:sp>
        <p:nvSpPr>
          <p:cNvPr id="271" name="Samtykke"/>
          <p:cNvSpPr txBox="1">
            <a:spLocks noGrp="1"/>
          </p:cNvSpPr>
          <p:nvPr>
            <p:ph type="title"/>
          </p:nvPr>
        </p:nvSpPr>
        <p:spPr>
          <a:xfrm>
            <a:off x="1268787" y="753601"/>
            <a:ext cx="12293601" cy="1482982"/>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 Samtykke </a:t>
            </a:r>
          </a:p>
        </p:txBody>
      </p:sp>
    </p:spTree>
    <p:extLst>
      <p:ext uri="{BB962C8B-B14F-4D97-AF65-F5344CB8AC3E}">
        <p14:creationId xmlns:p14="http://schemas.microsoft.com/office/powerpoint/2010/main" val="1946611372"/>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okumentasjon"/>
          <p:cNvSpPr txBox="1">
            <a:spLocks noGrp="1"/>
          </p:cNvSpPr>
          <p:nvPr>
            <p:ph type="title"/>
          </p:nvPr>
        </p:nvSpPr>
        <p:spPr>
          <a:xfrm>
            <a:off x="1268787" y="753601"/>
            <a:ext cx="12293601" cy="2687240"/>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dirty="0"/>
              <a:t> </a:t>
            </a:r>
            <a:r>
              <a:rPr lang="nb-NO" dirty="0" smtClean="0"/>
              <a:t>Dokumentasjon </a:t>
            </a:r>
            <a:endParaRPr lang="nb-NO" dirty="0"/>
          </a:p>
        </p:txBody>
      </p:sp>
      <p:sp>
        <p:nvSpPr>
          <p:cNvPr id="280" name="Dokumentér i pasientens journal…"/>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Clr>
                <a:srgbClr val="535353"/>
              </a:buClr>
              <a:buNone/>
              <a:defRPr sz="2200">
                <a:solidFill>
                  <a:srgbClr val="425162"/>
                </a:solidFill>
                <a:latin typeface="DIN-Medium"/>
                <a:ea typeface="DIN-Medium"/>
                <a:cs typeface="DIN-Medium"/>
                <a:sym typeface="DIN-Medium"/>
              </a:defRPr>
            </a:pPr>
            <a:r>
              <a:rPr lang="nb-NO" dirty="0" smtClean="0"/>
              <a:t>Dokumentér i pasientens journal</a:t>
            </a:r>
          </a:p>
          <a:p>
            <a:pPr marL="0" indent="0" defTabSz="449580">
              <a:lnSpc>
                <a:spcPct val="115000"/>
              </a:lnSpc>
              <a:spcBef>
                <a:spcPts val="1000"/>
              </a:spcBef>
              <a:buSzTx/>
              <a:buNone/>
              <a:defRPr sz="1100">
                <a:solidFill>
                  <a:srgbClr val="000000"/>
                </a:solidFill>
              </a:defRPr>
            </a:pPr>
            <a:endParaRPr lang="nb-NO" dirty="0" smtClean="0"/>
          </a:p>
          <a:p>
            <a:pPr marL="0" indent="0" defTabSz="457200">
              <a:lnSpc>
                <a:spcPct val="120000"/>
              </a:lnSpc>
              <a:spcBef>
                <a:spcPts val="0"/>
              </a:spcBef>
              <a:buClr>
                <a:srgbClr val="535353"/>
              </a:buClr>
              <a:buNone/>
              <a:defRPr sz="2200">
                <a:solidFill>
                  <a:srgbClr val="425162"/>
                </a:solidFill>
                <a:latin typeface="DIN-Medium"/>
                <a:ea typeface="DIN-Medium"/>
                <a:cs typeface="DIN-Medium"/>
                <a:sym typeface="DIN-Medium"/>
              </a:defRPr>
            </a:pPr>
            <a:r>
              <a:rPr lang="nb-NO" dirty="0" smtClean="0"/>
              <a:t>Det som er relevant fra arbeid som er gjort</a:t>
            </a:r>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endParaRPr lang="nb-NO" dirty="0" smtClean="0"/>
          </a:p>
          <a:p>
            <a:pPr marL="0" indent="0" defTabSz="457200">
              <a:lnSpc>
                <a:spcPct val="120000"/>
              </a:lnSpc>
              <a:spcBef>
                <a:spcPts val="0"/>
              </a:spcBef>
              <a:buClr>
                <a:srgbClr val="535353"/>
              </a:buClr>
              <a:buNone/>
              <a:defRPr sz="2200">
                <a:solidFill>
                  <a:srgbClr val="425162"/>
                </a:solidFill>
                <a:latin typeface="DIN-Medium"/>
                <a:ea typeface="DIN-Medium"/>
                <a:cs typeface="DIN-Medium"/>
                <a:sym typeface="DIN-Medium"/>
              </a:defRPr>
            </a:pPr>
            <a:r>
              <a:rPr lang="nb-NO" dirty="0" smtClean="0"/>
              <a:t>Det som er nødvendig for videreføring av arbeidet</a:t>
            </a:r>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p:txBody>
      </p:sp>
      <p:sp>
        <p:nvSpPr>
          <p:cNvPr id="281"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26</a:t>
            </a:fld>
            <a:endParaRPr dirty="0"/>
          </a:p>
        </p:txBody>
      </p:sp>
      <p:pic>
        <p:nvPicPr>
          <p:cNvPr id="282" name="Artboard 57@3x.png" descr="Artboard 57@3x.png"/>
          <p:cNvPicPr>
            <a:picLocks noChangeAspect="1"/>
          </p:cNvPicPr>
          <p:nvPr/>
        </p:nvPicPr>
        <p:blipFill>
          <a:blip r:embed="rId3">
            <a:extLst/>
          </a:blip>
          <a:stretch>
            <a:fillRect/>
          </a:stretch>
        </p:blipFill>
        <p:spPr>
          <a:xfrm>
            <a:off x="5147852" y="-328819"/>
            <a:ext cx="9060750" cy="7923295"/>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Barneansvarlig…"/>
          <p:cNvSpPr txBox="1">
            <a:spLocks noGrp="1"/>
          </p:cNvSpPr>
          <p:nvPr>
            <p:ph type="title"/>
          </p:nvPr>
        </p:nvSpPr>
        <p:spPr>
          <a:xfrm>
            <a:off x="1268787" y="753601"/>
            <a:ext cx="1229360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lang="nb-NO" dirty="0" smtClean="0"/>
              <a:t>Barneansvarlig</a:t>
            </a:r>
            <a:r>
              <a:rPr dirty="0" smtClean="0"/>
              <a:t> </a:t>
            </a:r>
            <a:endParaRPr dirty="0"/>
          </a:p>
          <a:p>
            <a:pPr defTabSz="821531">
              <a:defRPr sz="4800" cap="none">
                <a:solidFill>
                  <a:srgbClr val="425162"/>
                </a:solidFill>
                <a:latin typeface="DIN-MediumItalic"/>
                <a:ea typeface="DIN-MediumItalic"/>
                <a:cs typeface="DIN-MediumItalic"/>
                <a:sym typeface="DIN-MediumItalic"/>
              </a:defRPr>
            </a:pPr>
            <a:r>
              <a:rPr lang="nb-NO" dirty="0" smtClean="0"/>
              <a:t>personell</a:t>
            </a:r>
            <a:r>
              <a:rPr dirty="0" smtClean="0"/>
              <a:t> </a:t>
            </a:r>
            <a:endParaRPr dirty="0"/>
          </a:p>
        </p:txBody>
      </p:sp>
      <p:sp>
        <p:nvSpPr>
          <p:cNvPr id="287"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27</a:t>
            </a:fld>
            <a:endParaRPr/>
          </a:p>
        </p:txBody>
      </p:sp>
      <p:sp>
        <p:nvSpPr>
          <p:cNvPr id="288" name="Informerer, støtter og…"/>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Informerer, støtter og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veileder kollegaer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God kunnskap og ferdigheter i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om barn som pårørende-arbeid</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Oversikt over aktuelle tiltak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og hjelpeinstanser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pic>
        <p:nvPicPr>
          <p:cNvPr id="289" name="Bilde" descr="Bilde"/>
          <p:cNvPicPr>
            <a:picLocks noChangeAspect="1"/>
          </p:cNvPicPr>
          <p:nvPr/>
        </p:nvPicPr>
        <p:blipFill>
          <a:blip r:embed="rId3">
            <a:extLst/>
          </a:blip>
          <a:stretch>
            <a:fillRect/>
          </a:stretch>
        </p:blipFill>
        <p:spPr>
          <a:xfrm>
            <a:off x="8117223" y="1426208"/>
            <a:ext cx="3913873" cy="4080094"/>
          </a:xfrm>
          <a:prstGeom prst="rect">
            <a:avLst/>
          </a:prstGeom>
          <a:ln w="12700">
            <a:miter lim="400000"/>
          </a:ln>
        </p:spPr>
      </p:pic>
      <p:pic>
        <p:nvPicPr>
          <p:cNvPr id="290" name="Artboard 49 copy 3@3x.png" descr="Artboard 49 copy 3@3x.png"/>
          <p:cNvPicPr>
            <a:picLocks noChangeAspect="1"/>
          </p:cNvPicPr>
          <p:nvPr/>
        </p:nvPicPr>
        <p:blipFill>
          <a:blip r:embed="rId4">
            <a:extLst/>
          </a:blip>
          <a:srcRect l="27006" t="401" r="34973" b="401"/>
          <a:stretch>
            <a:fillRect/>
          </a:stretch>
        </p:blipFill>
        <p:spPr>
          <a:xfrm>
            <a:off x="9235884" y="705147"/>
            <a:ext cx="3520815" cy="8022928"/>
          </a:xfrm>
          <a:prstGeom prst="rect">
            <a:avLst/>
          </a:prstGeom>
          <a:ln w="12700">
            <a:miter lim="400000"/>
          </a:ln>
        </p:spPr>
      </p:pic>
      <p:pic>
        <p:nvPicPr>
          <p:cNvPr id="291" name="Artboard 49 copy 2@3x.png" descr="Artboard 49 copy 2@3x.png"/>
          <p:cNvPicPr>
            <a:picLocks noChangeAspect="1"/>
          </p:cNvPicPr>
          <p:nvPr/>
        </p:nvPicPr>
        <p:blipFill>
          <a:blip r:embed="rId5">
            <a:extLst/>
          </a:blip>
          <a:stretch>
            <a:fillRect/>
          </a:stretch>
        </p:blipFill>
        <p:spPr>
          <a:xfrm>
            <a:off x="4540596" y="843410"/>
            <a:ext cx="8858352" cy="774630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Rektangel"/>
          <p:cNvSpPr/>
          <p:nvPr/>
        </p:nvSpPr>
        <p:spPr>
          <a:xfrm>
            <a:off x="0" y="0"/>
            <a:ext cx="13004800"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pic>
        <p:nvPicPr>
          <p:cNvPr id="296" name="Bilde" descr="Bilde"/>
          <p:cNvPicPr>
            <a:picLocks noChangeAspect="1"/>
          </p:cNvPicPr>
          <p:nvPr/>
        </p:nvPicPr>
        <p:blipFill>
          <a:blip r:embed="rId3">
            <a:extLst/>
          </a:blip>
          <a:stretch>
            <a:fillRect/>
          </a:stretch>
        </p:blipFill>
        <p:spPr>
          <a:xfrm>
            <a:off x="348252" y="8035490"/>
            <a:ext cx="12308296" cy="169199"/>
          </a:xfrm>
          <a:prstGeom prst="rect">
            <a:avLst/>
          </a:prstGeom>
          <a:ln w="12700">
            <a:miter lim="400000"/>
          </a:ln>
        </p:spPr>
      </p:pic>
      <p:sp>
        <p:nvSpPr>
          <p:cNvPr id="297" name="Pasientens  barn og søsken…"/>
          <p:cNvSpPr txBox="1"/>
          <p:nvPr/>
        </p:nvSpPr>
        <p:spPr>
          <a:xfrm>
            <a:off x="3037182" y="3868358"/>
            <a:ext cx="6181178" cy="1313820"/>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p>
            <a:pPr>
              <a:defRPr sz="3800">
                <a:solidFill>
                  <a:srgbClr val="B8D6F1"/>
                </a:solidFill>
                <a:latin typeface="DIN-RegularItalic"/>
                <a:ea typeface="DIN-RegularItalic"/>
                <a:cs typeface="DIN-RegularItalic"/>
                <a:sym typeface="DIN-RegularItalic"/>
              </a:defRPr>
            </a:pPr>
            <a:r>
              <a:rPr lang="nb-NO" sz="3800" dirty="0"/>
              <a:t>Pasientens</a:t>
            </a:r>
            <a:r>
              <a:rPr sz="3800" dirty="0"/>
              <a:t>  barn og søsken</a:t>
            </a:r>
          </a:p>
          <a:p>
            <a:pPr>
              <a:defRPr sz="3800">
                <a:solidFill>
                  <a:srgbClr val="B8D6F1"/>
                </a:solidFill>
                <a:latin typeface="DIN-RegularItalic"/>
                <a:ea typeface="DIN-RegularItalic"/>
                <a:cs typeface="DIN-RegularItalic"/>
                <a:sym typeface="DIN-RegularItalic"/>
              </a:defRPr>
            </a:pPr>
            <a:r>
              <a:rPr sz="3800" dirty="0"/>
              <a:t>– en del av helsehje</a:t>
            </a:r>
            <a:r>
              <a:rPr lang="nb-NO" sz="3800" dirty="0"/>
              <a:t>lpe</a:t>
            </a:r>
            <a:r>
              <a:rPr sz="3800" dirty="0"/>
              <a:t>n</a:t>
            </a:r>
          </a:p>
        </p:txBody>
      </p:sp>
      <p:sp>
        <p:nvSpPr>
          <p:cNvPr id="298"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28</a:t>
            </a:fld>
            <a:endParaRPr/>
          </a:p>
        </p:txBody>
      </p:sp>
      <p:pic>
        <p:nvPicPr>
          <p:cNvPr id="6" name="Bild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06" y="-112919"/>
            <a:ext cx="3053751" cy="1749359"/>
          </a:xfrm>
          <a:prstGeom prst="rect">
            <a:avLst/>
          </a:prstGeom>
        </p:spPr>
      </p:pic>
    </p:spTree>
  </p:cSld>
  <p:clrMapOvr>
    <a:masterClrMapping/>
  </p:clrMapOvr>
  <p:transition spd="med"/>
  <p:timing>
    <p:tnLst>
      <p:par>
        <p:cTn id="1" dur="indefinite" restart="never" fill="hold"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Rektangel"/>
          <p:cNvSpPr/>
          <p:nvPr/>
        </p:nvSpPr>
        <p:spPr>
          <a:xfrm>
            <a:off x="0" y="0"/>
            <a:ext cx="13004800"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pic>
        <p:nvPicPr>
          <p:cNvPr id="303" name="Bilde" descr="Bilde"/>
          <p:cNvPicPr>
            <a:picLocks noChangeAspect="1"/>
          </p:cNvPicPr>
          <p:nvPr/>
        </p:nvPicPr>
        <p:blipFill>
          <a:blip r:embed="rId3">
            <a:extLst/>
          </a:blip>
          <a:stretch>
            <a:fillRect/>
          </a:stretch>
        </p:blipFill>
        <p:spPr>
          <a:xfrm>
            <a:off x="348252" y="8035490"/>
            <a:ext cx="12308296" cy="169199"/>
          </a:xfrm>
          <a:prstGeom prst="rect">
            <a:avLst/>
          </a:prstGeom>
          <a:ln w="12700">
            <a:miter lim="400000"/>
          </a:ln>
        </p:spPr>
      </p:pic>
      <p:sp>
        <p:nvSpPr>
          <p:cNvPr id="305" name="Lysbildenummer"/>
          <p:cNvSpPr txBox="1">
            <a:spLocks noGrp="1"/>
          </p:cNvSpPr>
          <p:nvPr>
            <p:ph type="sldNum" sz="quarter" idx="2"/>
          </p:nvPr>
        </p:nvSpPr>
        <p:spPr>
          <a:xfrm>
            <a:off x="6316515" y="9247011"/>
            <a:ext cx="359073"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29</a:t>
            </a:fld>
            <a:endParaRPr/>
          </a:p>
        </p:txBody>
      </p:sp>
      <p:pic>
        <p:nvPicPr>
          <p:cNvPr id="2" name="Bild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2120" y="3292624"/>
            <a:ext cx="5154874" cy="5616624"/>
          </a:xfrm>
          <a:prstGeom prst="rect">
            <a:avLst/>
          </a:prstGeom>
        </p:spPr>
      </p:pic>
      <p:sp>
        <p:nvSpPr>
          <p:cNvPr id="7" name="Kurset er utviklet av…"/>
          <p:cNvSpPr txBox="1"/>
          <p:nvPr/>
        </p:nvSpPr>
        <p:spPr>
          <a:xfrm>
            <a:off x="1643698" y="2140498"/>
            <a:ext cx="9717404" cy="7784695"/>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algn="ctr" defTabSz="457200">
              <a:lnSpc>
                <a:spcPct val="120000"/>
              </a:lnSpc>
              <a:defRPr sz="2500"/>
            </a:pPr>
            <a:r>
              <a:rPr lang="nb-NO" sz="2500" dirty="0"/>
              <a:t>Presentasjonen er basert på e-læring for spesialisthelsetjenesten:</a:t>
            </a:r>
            <a:br>
              <a:rPr lang="nb-NO" sz="2500" dirty="0"/>
            </a:br>
            <a:r>
              <a:rPr lang="nb-NO" sz="2500" dirty="0"/>
              <a:t>Pasientens barn og søsken – barn som pårørende</a:t>
            </a:r>
          </a:p>
          <a:p>
            <a:pPr algn="ctr" defTabSz="457200">
              <a:lnSpc>
                <a:spcPct val="120000"/>
              </a:lnSpc>
              <a:defRPr sz="2500"/>
            </a:pPr>
            <a:endParaRPr lang="nb-NO" sz="2500" dirty="0"/>
          </a:p>
          <a:p>
            <a:pPr algn="ctr" defTabSz="457200">
              <a:lnSpc>
                <a:spcPct val="120000"/>
              </a:lnSpc>
              <a:defRPr sz="2500"/>
            </a:pPr>
            <a:r>
              <a:rPr lang="nb-NO" sz="2500" dirty="0"/>
              <a:t>U</a:t>
            </a:r>
            <a:r>
              <a:rPr sz="2500" dirty="0" err="1"/>
              <a:t>tviklet</a:t>
            </a:r>
            <a:r>
              <a:rPr sz="2500" dirty="0"/>
              <a:t> </a:t>
            </a:r>
            <a:r>
              <a:rPr sz="2500" dirty="0" err="1"/>
              <a:t>av</a:t>
            </a:r>
            <a:r>
              <a:rPr sz="2500" dirty="0"/>
              <a:t> </a:t>
            </a:r>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r>
              <a:rPr lang="nb-NO" sz="1800" dirty="0"/>
              <a:t>Versjon 2.0 - </a:t>
            </a:r>
            <a:r>
              <a:rPr lang="nb-NO" sz="1800" dirty="0" smtClean="0"/>
              <a:t>2019</a:t>
            </a:r>
            <a:endParaRPr lang="nb-NO" sz="1800" dirty="0"/>
          </a:p>
          <a:p>
            <a:pPr algn="ctr" defTabSz="457200">
              <a:lnSpc>
                <a:spcPct val="120000"/>
              </a:lnSpc>
              <a:defRPr sz="2500"/>
            </a:pPr>
            <a:endParaRPr sz="2200" dirty="0"/>
          </a:p>
          <a:p>
            <a:pPr algn="ctr" defTabSz="457200">
              <a:lnSpc>
                <a:spcPct val="120000"/>
              </a:lnSpc>
              <a:defRPr sz="2200"/>
            </a:pPr>
            <a:r>
              <a:rPr sz="2200" dirty="0"/>
              <a:t> </a:t>
            </a:r>
          </a:p>
        </p:txBody>
      </p:sp>
    </p:spTree>
    <p:extLst>
      <p:ext uri="{BB962C8B-B14F-4D97-AF65-F5344CB8AC3E}">
        <p14:creationId xmlns:p14="http://schemas.microsoft.com/office/powerpoint/2010/main" val="254273913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Hele familien påvirkes"/>
          <p:cNvSpPr txBox="1">
            <a:spLocks noGrp="1"/>
          </p:cNvSpPr>
          <p:nvPr>
            <p:ph type="title" idx="4294967295"/>
          </p:nvPr>
        </p:nvSpPr>
        <p:spPr>
          <a:xfrm>
            <a:off x="1268787" y="753603"/>
            <a:ext cx="12293601" cy="1938799"/>
          </a:xfrm>
          <a:prstGeom prst="rect">
            <a:avLst/>
          </a:prstGeom>
        </p:spPr>
        <p:txBody>
          <a:bodyPr>
            <a:noAutofit/>
          </a:bodyPr>
          <a:lstStyle>
            <a:lvl1pPr algn="l" defTabSz="821531">
              <a:defRPr sz="4800" cap="none">
                <a:solidFill>
                  <a:srgbClr val="425162"/>
                </a:solidFill>
                <a:latin typeface="DIN-MediumItalic"/>
                <a:ea typeface="DIN-MediumItalic"/>
                <a:cs typeface="DIN-MediumItalic"/>
                <a:sym typeface="DIN-MediumItalic"/>
              </a:defRPr>
            </a:lvl1pPr>
          </a:lstStyle>
          <a:p>
            <a:r>
              <a:rPr dirty="0"/>
              <a:t>Hele </a:t>
            </a:r>
            <a:r>
              <a:rPr lang="nb-NO" dirty="0" smtClean="0"/>
              <a:t>familien</a:t>
            </a:r>
            <a:r>
              <a:rPr dirty="0" smtClean="0"/>
              <a:t> </a:t>
            </a:r>
            <a:r>
              <a:rPr lang="nb-NO" dirty="0" smtClean="0"/>
              <a:t>påvirkes</a:t>
            </a:r>
            <a:endParaRPr lang="nb-NO" dirty="0"/>
          </a:p>
        </p:txBody>
      </p:sp>
      <p:pic>
        <p:nvPicPr>
          <p:cNvPr id="106" name="Artboard 47 copy@3x.png" descr="Artboard 47 copy@3x.png"/>
          <p:cNvPicPr>
            <a:picLocks noChangeAspect="1"/>
          </p:cNvPicPr>
          <p:nvPr/>
        </p:nvPicPr>
        <p:blipFill>
          <a:blip r:embed="rId3">
            <a:extLst/>
          </a:blip>
          <a:stretch>
            <a:fillRect/>
          </a:stretch>
        </p:blipFill>
        <p:spPr>
          <a:xfrm>
            <a:off x="4490800" y="37458"/>
            <a:ext cx="9261638" cy="8098965"/>
          </a:xfrm>
          <a:prstGeom prst="rect">
            <a:avLst/>
          </a:prstGeom>
          <a:ln w="12700">
            <a:miter lim="400000"/>
          </a:ln>
        </p:spPr>
      </p:pic>
      <p:sp>
        <p:nvSpPr>
          <p:cNvPr id="107" name="Barns tanker, følelser…"/>
          <p:cNvSpPr txBox="1"/>
          <p:nvPr/>
        </p:nvSpPr>
        <p:spPr>
          <a:xfrm>
            <a:off x="1268787" y="3269303"/>
            <a:ext cx="7854183" cy="472808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p>
            <a:pPr defTabSz="457200">
              <a:lnSpc>
                <a:spcPct val="120000"/>
              </a:lnSpc>
              <a:defRPr sz="2200">
                <a:solidFill>
                  <a:srgbClr val="425162"/>
                </a:solidFill>
              </a:defRPr>
            </a:pPr>
            <a:r>
              <a:rPr lang="nb-NO" sz="2200" dirty="0" smtClean="0"/>
              <a:t>Barns tanker, følelser </a:t>
            </a:r>
          </a:p>
          <a:p>
            <a:pPr defTabSz="457200">
              <a:lnSpc>
                <a:spcPct val="120000"/>
              </a:lnSpc>
              <a:defRPr sz="2200">
                <a:solidFill>
                  <a:srgbClr val="425162"/>
                </a:solidFill>
              </a:defRPr>
            </a:pPr>
            <a:r>
              <a:rPr lang="nb-NO" sz="2200" dirty="0" smtClean="0"/>
              <a:t>og hverdagsliv</a:t>
            </a:r>
          </a:p>
          <a:p>
            <a:pPr defTabSz="457200">
              <a:lnSpc>
                <a:spcPct val="120000"/>
              </a:lnSpc>
              <a:defRPr sz="2200">
                <a:solidFill>
                  <a:srgbClr val="425162"/>
                </a:solidFill>
              </a:defRPr>
            </a:pPr>
            <a:endParaRPr lang="nb-NO" sz="2200" dirty="0" smtClean="0"/>
          </a:p>
          <a:p>
            <a:pPr defTabSz="457200">
              <a:lnSpc>
                <a:spcPct val="120000"/>
              </a:lnSpc>
              <a:defRPr sz="2200">
                <a:solidFill>
                  <a:srgbClr val="425162"/>
                </a:solidFill>
              </a:defRPr>
            </a:pPr>
            <a:r>
              <a:rPr lang="nb-NO" sz="2200" dirty="0" smtClean="0"/>
              <a:t>Pasientens helse og behandling</a:t>
            </a:r>
          </a:p>
          <a:p>
            <a:pPr defTabSz="457200">
              <a:lnSpc>
                <a:spcPct val="120000"/>
              </a:lnSpc>
              <a:defRPr sz="2200">
                <a:solidFill>
                  <a:srgbClr val="425162"/>
                </a:solidFill>
              </a:defRPr>
            </a:pPr>
            <a:endParaRPr lang="nb-NO" sz="2200" dirty="0" smtClean="0"/>
          </a:p>
          <a:p>
            <a:pPr defTabSz="457200">
              <a:lnSpc>
                <a:spcPct val="120000"/>
              </a:lnSpc>
              <a:defRPr sz="2200">
                <a:solidFill>
                  <a:srgbClr val="425162"/>
                </a:solidFill>
              </a:defRPr>
            </a:pPr>
            <a:r>
              <a:rPr lang="nb-NO" sz="2200" dirty="0" smtClean="0"/>
              <a:t>Andre voksnes dobbeltrolle</a:t>
            </a:r>
            <a:endParaRPr lang="nb-NO" sz="2200" dirty="0"/>
          </a:p>
        </p:txBody>
      </p:sp>
      <p:sp>
        <p:nvSpPr>
          <p:cNvPr id="108" name="Lysbildenummer"/>
          <p:cNvSpPr txBox="1">
            <a:spLocks noGrp="1"/>
          </p:cNvSpPr>
          <p:nvPr>
            <p:ph type="sldNum" sz="quarter" idx="2"/>
          </p:nvPr>
        </p:nvSpPr>
        <p:spPr>
          <a:xfrm>
            <a:off x="6378517" y="9247011"/>
            <a:ext cx="230832"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3</a:t>
            </a:fld>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Bilde" descr="Bilde"/>
          <p:cNvPicPr>
            <a:picLocks noChangeAspect="1"/>
          </p:cNvPicPr>
          <p:nvPr/>
        </p:nvPicPr>
        <p:blipFill>
          <a:blip r:embed="rId3">
            <a:extLst/>
          </a:blip>
          <a:stretch>
            <a:fillRect/>
          </a:stretch>
        </p:blipFill>
        <p:spPr>
          <a:xfrm>
            <a:off x="6276008" y="7220415"/>
            <a:ext cx="5577102" cy="296246"/>
          </a:xfrm>
          <a:prstGeom prst="rect">
            <a:avLst/>
          </a:prstGeom>
          <a:ln w="12700">
            <a:miter lim="400000"/>
          </a:ln>
        </p:spPr>
      </p:pic>
      <p:pic>
        <p:nvPicPr>
          <p:cNvPr id="113" name="Artboard 10@3x.png" descr="Artboard 10@3x.png"/>
          <p:cNvPicPr>
            <a:picLocks noChangeAspect="1"/>
          </p:cNvPicPr>
          <p:nvPr/>
        </p:nvPicPr>
        <p:blipFill>
          <a:blip r:embed="rId4">
            <a:extLst/>
          </a:blip>
          <a:stretch>
            <a:fillRect/>
          </a:stretch>
        </p:blipFill>
        <p:spPr>
          <a:xfrm>
            <a:off x="5091317" y="930194"/>
            <a:ext cx="8475481" cy="7411499"/>
          </a:xfrm>
          <a:prstGeom prst="rect">
            <a:avLst/>
          </a:prstGeom>
          <a:ln w="12700">
            <a:miter lim="400000"/>
          </a:ln>
        </p:spPr>
      </p:pic>
      <p:sp>
        <p:nvSpPr>
          <p:cNvPr id="114" name="Barn og unges behov"/>
          <p:cNvSpPr txBox="1">
            <a:spLocks noGrp="1"/>
          </p:cNvSpPr>
          <p:nvPr>
            <p:ph type="title"/>
          </p:nvPr>
        </p:nvSpPr>
        <p:spPr>
          <a:xfrm>
            <a:off x="1268787" y="753603"/>
            <a:ext cx="12293601" cy="1938799"/>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Barn og unges behov</a:t>
            </a:r>
          </a:p>
        </p:txBody>
      </p:sp>
      <p:sp>
        <p:nvSpPr>
          <p:cNvPr id="115" name="Barn trenger åpenhet…"/>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 trenger åpenhet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 ønsker å forstå</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 ønsker å delta</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 ønsker anerkjennelse</a:t>
            </a:r>
          </a:p>
        </p:txBody>
      </p:sp>
      <p:sp>
        <p:nvSpPr>
          <p:cNvPr id="116" name="Lysbildenummer"/>
          <p:cNvSpPr txBox="1">
            <a:spLocks noGrp="1"/>
          </p:cNvSpPr>
          <p:nvPr>
            <p:ph type="sldNum" sz="quarter" idx="2"/>
          </p:nvPr>
        </p:nvSpPr>
        <p:spPr>
          <a:xfrm>
            <a:off x="6378517" y="9247011"/>
            <a:ext cx="230832"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 name="Artboard 54@3x.png" descr="Artboard 54@3x.png"/>
          <p:cNvPicPr>
            <a:picLocks noChangeAspect="1"/>
          </p:cNvPicPr>
          <p:nvPr/>
        </p:nvPicPr>
        <p:blipFill>
          <a:blip r:embed="rId3">
            <a:extLst/>
          </a:blip>
          <a:stretch>
            <a:fillRect/>
          </a:stretch>
        </p:blipFill>
        <p:spPr>
          <a:xfrm>
            <a:off x="5073488" y="1509577"/>
            <a:ext cx="7922021" cy="6927519"/>
          </a:xfrm>
          <a:prstGeom prst="rect">
            <a:avLst/>
          </a:prstGeom>
          <a:ln w="12700">
            <a:miter lim="400000"/>
          </a:ln>
        </p:spPr>
      </p:pic>
      <p:sp>
        <p:nvSpPr>
          <p:cNvPr id="121" name="En del av helsehjelpen"/>
          <p:cNvSpPr txBox="1">
            <a:spLocks noGrp="1"/>
          </p:cNvSpPr>
          <p:nvPr>
            <p:ph type="title"/>
          </p:nvPr>
        </p:nvSpPr>
        <p:spPr>
          <a:xfrm>
            <a:off x="1268785" y="753603"/>
            <a:ext cx="6617694" cy="1938799"/>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En del av helsehjelpen</a:t>
            </a:r>
          </a:p>
        </p:txBody>
      </p:sp>
      <p:sp>
        <p:nvSpPr>
          <p:cNvPr id="122" name="Støtte pasienten som forelder…"/>
          <p:cNvSpPr txBox="1">
            <a:spLocks noGrp="1"/>
          </p:cNvSpPr>
          <p:nvPr>
            <p:ph type="body" sz="quarter" idx="1"/>
          </p:nvPr>
        </p:nvSpPr>
        <p:spPr>
          <a:xfrm>
            <a:off x="1268785"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Støtte pasienten som forelder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Styrke barn og unges helse og livskvalitet</a:t>
            </a:r>
          </a:p>
        </p:txBody>
      </p:sp>
      <p:sp>
        <p:nvSpPr>
          <p:cNvPr id="123" name="Lysbildenummer"/>
          <p:cNvSpPr txBox="1">
            <a:spLocks noGrp="1"/>
          </p:cNvSpPr>
          <p:nvPr>
            <p:ph type="sldNum" sz="quarter" idx="2"/>
          </p:nvPr>
        </p:nvSpPr>
        <p:spPr>
          <a:xfrm>
            <a:off x="6378517" y="9247011"/>
            <a:ext cx="230832"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7" name="Bilde" descr="Bilde"/>
          <p:cNvPicPr>
            <a:picLocks noChangeAspect="1"/>
          </p:cNvPicPr>
          <p:nvPr/>
        </p:nvPicPr>
        <p:blipFill>
          <a:blip r:embed="rId3">
            <a:extLst/>
          </a:blip>
          <a:stretch>
            <a:fillRect/>
          </a:stretch>
        </p:blipFill>
        <p:spPr>
          <a:xfrm>
            <a:off x="7807588" y="2076518"/>
            <a:ext cx="3838075" cy="3746627"/>
          </a:xfrm>
          <a:prstGeom prst="rect">
            <a:avLst/>
          </a:prstGeom>
          <a:ln w="12700">
            <a:miter lim="400000"/>
          </a:ln>
        </p:spPr>
      </p:pic>
      <p:pic>
        <p:nvPicPr>
          <p:cNvPr id="128" name="Artboard 47 copy 2@3x.png" descr="Artboard 47 copy 2@3x.png"/>
          <p:cNvPicPr>
            <a:picLocks noChangeAspect="1"/>
          </p:cNvPicPr>
          <p:nvPr/>
        </p:nvPicPr>
        <p:blipFill>
          <a:blip r:embed="rId4">
            <a:extLst/>
          </a:blip>
          <a:stretch>
            <a:fillRect/>
          </a:stretch>
        </p:blipFill>
        <p:spPr>
          <a:xfrm>
            <a:off x="5851141" y="1514069"/>
            <a:ext cx="7954166" cy="6955630"/>
          </a:xfrm>
          <a:prstGeom prst="rect">
            <a:avLst/>
          </a:prstGeom>
          <a:ln w="12700">
            <a:miter lim="400000"/>
          </a:ln>
        </p:spPr>
      </p:pic>
      <p:sp>
        <p:nvSpPr>
          <p:cNvPr id="129" name="Lovbestemmelser"/>
          <p:cNvSpPr txBox="1">
            <a:spLocks noGrp="1"/>
          </p:cNvSpPr>
          <p:nvPr>
            <p:ph type="title"/>
          </p:nvPr>
        </p:nvSpPr>
        <p:spPr>
          <a:xfrm>
            <a:off x="1268787" y="753603"/>
            <a:ext cx="12293601" cy="1938799"/>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Lovbestemmelser</a:t>
            </a:r>
          </a:p>
        </p:txBody>
      </p:sp>
      <p:sp>
        <p:nvSpPr>
          <p:cNvPr id="130" name="Helsepersonelloven…"/>
          <p:cNvSpPr txBox="1">
            <a:spLocks noGrp="1"/>
          </p:cNvSpPr>
          <p:nvPr>
            <p:ph type="body" sz="half" idx="1"/>
          </p:nvPr>
        </p:nvSpPr>
        <p:spPr>
          <a:xfrm>
            <a:off x="1268787" y="3269303"/>
            <a:ext cx="6274077" cy="4728086"/>
          </a:xfrm>
          <a:prstGeom prst="rect">
            <a:avLst/>
          </a:prstGeom>
        </p:spPr>
        <p:txBody>
          <a:bodyPr/>
          <a:lstStyle/>
          <a:p>
            <a:pPr marL="0" indent="0" defTabSz="457200">
              <a:lnSpc>
                <a:spcPct val="120000"/>
              </a:lnSpc>
              <a:spcBef>
                <a:spcPts val="0"/>
              </a:spcBef>
              <a:buSzTx/>
              <a:buNone/>
              <a:defRPr sz="2200">
                <a:solidFill>
                  <a:srgbClr val="425162"/>
                </a:solidFill>
                <a:latin typeface="DIN-Bold"/>
                <a:ea typeface="DIN-Bold"/>
                <a:cs typeface="DIN-Bold"/>
                <a:sym typeface="DIN-Bold"/>
              </a:defRPr>
            </a:pPr>
            <a:r>
              <a:rPr/>
              <a:t>Helsepersonelloven</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r>
              <a:rPr/>
              <a:t>§ 10 a – pasientens barn og søsken</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r>
              <a:rPr/>
              <a:t>§ 10 b – barn og søsken som er etterlatte</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r>
              <a:rPr/>
              <a:t>§ 25 tredje ledd – samarbeidende personell</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endParaRPr/>
          </a:p>
          <a:p>
            <a:pPr marL="0" indent="0" defTabSz="457200">
              <a:lnSpc>
                <a:spcPct val="117999"/>
              </a:lnSpc>
              <a:spcBef>
                <a:spcPts val="0"/>
              </a:spcBef>
              <a:buSzTx/>
              <a:buNone/>
              <a:defRPr sz="2200">
                <a:solidFill>
                  <a:srgbClr val="384A62"/>
                </a:solidFill>
                <a:latin typeface="DIN-Bold"/>
                <a:ea typeface="DIN-Bold"/>
                <a:cs typeface="DIN-Bold"/>
                <a:sym typeface="DIN-Bold"/>
              </a:defRPr>
            </a:pPr>
            <a:r>
              <a:rPr/>
              <a:t>Spesialisthelsetjenesteloven</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r>
              <a:rPr/>
              <a:t>§ 3-7 a – barneansvarlig personell</a:t>
            </a:r>
          </a:p>
        </p:txBody>
      </p:sp>
      <p:sp>
        <p:nvSpPr>
          <p:cNvPr id="131" name="§"/>
          <p:cNvSpPr txBox="1"/>
          <p:nvPr/>
        </p:nvSpPr>
        <p:spPr>
          <a:xfrm>
            <a:off x="8723271" y="1248609"/>
            <a:ext cx="1133107" cy="185920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p>
            <a:pPr defTabSz="457200">
              <a:lnSpc>
                <a:spcPct val="120000"/>
              </a:lnSpc>
              <a:defRPr sz="2200">
                <a:solidFill>
                  <a:srgbClr val="425162"/>
                </a:solidFill>
                <a:latin typeface="DIN-Bold"/>
                <a:ea typeface="DIN-Bold"/>
                <a:cs typeface="DIN-Bold"/>
                <a:sym typeface="DIN-Bold"/>
              </a:defRPr>
            </a:pPr>
            <a:endParaRPr sz="2200"/>
          </a:p>
          <a:p>
            <a:pPr defTabSz="457200">
              <a:lnSpc>
                <a:spcPct val="117999"/>
              </a:lnSpc>
              <a:defRPr sz="7300">
                <a:solidFill>
                  <a:srgbClr val="384A62"/>
                </a:solidFill>
              </a:defRPr>
            </a:pPr>
            <a:r>
              <a:rPr sz="7300"/>
              <a:t>§</a:t>
            </a:r>
          </a:p>
        </p:txBody>
      </p:sp>
      <p:sp>
        <p:nvSpPr>
          <p:cNvPr id="132" name="Lysbildenummer"/>
          <p:cNvSpPr txBox="1">
            <a:spLocks noGrp="1"/>
          </p:cNvSpPr>
          <p:nvPr>
            <p:ph type="sldNum" sz="quarter" idx="2"/>
          </p:nvPr>
        </p:nvSpPr>
        <p:spPr>
          <a:xfrm>
            <a:off x="6378517" y="9247011"/>
            <a:ext cx="230832"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ektangel"/>
          <p:cNvSpPr/>
          <p:nvPr/>
        </p:nvSpPr>
        <p:spPr>
          <a:xfrm>
            <a:off x="0" y="0"/>
            <a:ext cx="13004800"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pic>
        <p:nvPicPr>
          <p:cNvPr id="137" name="Bilde" descr="Bilde"/>
          <p:cNvPicPr>
            <a:picLocks noChangeAspect="1"/>
          </p:cNvPicPr>
          <p:nvPr/>
        </p:nvPicPr>
        <p:blipFill>
          <a:blip r:embed="rId3">
            <a:extLst/>
          </a:blip>
          <a:stretch>
            <a:fillRect/>
          </a:stretch>
        </p:blipFill>
        <p:spPr>
          <a:xfrm>
            <a:off x="348252" y="8035490"/>
            <a:ext cx="12308296" cy="169199"/>
          </a:xfrm>
          <a:prstGeom prst="rect">
            <a:avLst/>
          </a:prstGeom>
          <a:ln w="12700">
            <a:miter lim="400000"/>
          </a:ln>
        </p:spPr>
      </p:pic>
      <p:sp>
        <p:nvSpPr>
          <p:cNvPr id="138" name="Hvilke pasienter og hvilke barn"/>
          <p:cNvSpPr txBox="1"/>
          <p:nvPr/>
        </p:nvSpPr>
        <p:spPr>
          <a:xfrm>
            <a:off x="3037184" y="4160747"/>
            <a:ext cx="6779099" cy="72904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a:t>Hvilke pasienter og hvilke barn</a:t>
            </a:r>
          </a:p>
        </p:txBody>
      </p:sp>
      <p:sp>
        <p:nvSpPr>
          <p:cNvPr id="139" name="Lysbildenummer"/>
          <p:cNvSpPr txBox="1">
            <a:spLocks noGrp="1"/>
          </p:cNvSpPr>
          <p:nvPr>
            <p:ph type="sldNum" sz="quarter" idx="2"/>
          </p:nvPr>
        </p:nvSpPr>
        <p:spPr>
          <a:xfrm>
            <a:off x="6378517" y="9247011"/>
            <a:ext cx="230832"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7</a:t>
            </a:fld>
            <a:endParaRPr/>
          </a:p>
        </p:txBody>
      </p:sp>
      <p:pic>
        <p:nvPicPr>
          <p:cNvPr id="6" name="Bild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06" y="-112919"/>
            <a:ext cx="3053751" cy="1749359"/>
          </a:xfrm>
          <a:prstGeom prst="rect">
            <a:avLst/>
          </a:prstGeom>
        </p:spPr>
      </p:pic>
    </p:spTree>
  </p:cSld>
  <p:clrMapOvr>
    <a:masterClrMapping/>
  </p:clrMapOvr>
  <p:transition spd="med"/>
  <p:timing>
    <p:tnLst>
      <p:par>
        <p:cTn id="1" dur="indefinite" restart="never" fill="hold"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Artboard 38@3x.png" descr="Artboard 38@3x.png"/>
          <p:cNvPicPr>
            <a:picLocks noChangeAspect="1"/>
          </p:cNvPicPr>
          <p:nvPr/>
        </p:nvPicPr>
        <p:blipFill>
          <a:blip r:embed="rId3">
            <a:extLst/>
          </a:blip>
          <a:srcRect/>
          <a:stretch>
            <a:fillRect/>
          </a:stretch>
        </p:blipFill>
        <p:spPr>
          <a:xfrm>
            <a:off x="5542608" y="941905"/>
            <a:ext cx="8737535" cy="7640656"/>
          </a:xfrm>
          <a:prstGeom prst="rect">
            <a:avLst/>
          </a:prstGeom>
          <a:ln w="12700">
            <a:miter lim="400000"/>
          </a:ln>
        </p:spPr>
      </p:pic>
      <p:sp>
        <p:nvSpPr>
          <p:cNvPr id="144" name="Pasientens relasjon til barnet…"/>
          <p:cNvSpPr txBox="1">
            <a:spLocks noGrp="1"/>
          </p:cNvSpPr>
          <p:nvPr>
            <p:ph type="title"/>
          </p:nvPr>
        </p:nvSpPr>
        <p:spPr>
          <a:xfrm>
            <a:off x="1268787" y="753603"/>
            <a:ext cx="12293601" cy="1938799"/>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Pasientens relasjon til barnet </a:t>
            </a:r>
          </a:p>
          <a:p>
            <a:pPr defTabSz="821531">
              <a:defRPr sz="4800" cap="none">
                <a:solidFill>
                  <a:srgbClr val="425162"/>
                </a:solidFill>
                <a:latin typeface="DIN-MediumItalic"/>
                <a:ea typeface="DIN-MediumItalic"/>
                <a:cs typeface="DIN-MediumItalic"/>
                <a:sym typeface="DIN-MediumItalic"/>
              </a:defRPr>
            </a:pPr>
            <a:r>
              <a:rPr/>
              <a:t>og barnets alder</a:t>
            </a:r>
          </a:p>
        </p:txBody>
      </p:sp>
      <p:sp>
        <p:nvSpPr>
          <p:cNvPr id="145" name="Mor eller far til barn under 18 år…"/>
          <p:cNvSpPr txBox="1">
            <a:spLocks noGrp="1"/>
          </p:cNvSpPr>
          <p:nvPr>
            <p:ph type="body" sz="half" idx="1"/>
          </p:nvPr>
        </p:nvSpPr>
        <p:spPr>
          <a:xfrm>
            <a:off x="1268787" y="3269303"/>
            <a:ext cx="6274077" cy="4728086"/>
          </a:xfrm>
          <a:prstGeom prst="rect">
            <a:avLst/>
          </a:prstGeom>
        </p:spPr>
        <p:txBody>
          <a:bodyPr/>
          <a:lstStyle/>
          <a:p>
            <a:pPr marL="0" indent="0" defTabSz="457200">
              <a:lnSpc>
                <a:spcPct val="120000"/>
              </a:lnSpc>
              <a:spcBef>
                <a:spcPts val="0"/>
              </a:spcBef>
              <a:buSzTx/>
              <a:buNone/>
              <a:defRPr sz="2200">
                <a:solidFill>
                  <a:srgbClr val="425162"/>
                </a:solidFill>
                <a:latin typeface="DIN-Bold"/>
                <a:ea typeface="DIN-Bold"/>
                <a:cs typeface="DIN-Bold"/>
                <a:sym typeface="DIN-Bold"/>
              </a:defRPr>
            </a:pPr>
            <a:r>
              <a:rPr/>
              <a:t>Mor eller far til barn under 18 år</a:t>
            </a:r>
          </a:p>
          <a:p>
            <a:pPr marL="0" indent="0" defTabSz="457200">
              <a:lnSpc>
                <a:spcPct val="120000"/>
              </a:lnSpc>
              <a:spcBef>
                <a:spcPts val="0"/>
              </a:spcBef>
              <a:buSzTx/>
              <a:buNone/>
              <a:defRPr sz="2200">
                <a:solidFill>
                  <a:srgbClr val="425162"/>
                </a:solidFill>
                <a:latin typeface="DIN-Bold"/>
                <a:ea typeface="DIN-Bold"/>
                <a:cs typeface="DIN-Bold"/>
                <a:sym typeface="DIN-Bold"/>
              </a:defRPr>
            </a:pPr>
            <a:endParaRPr/>
          </a:p>
          <a:p>
            <a:pPr marL="0" indent="0" defTabSz="457200">
              <a:lnSpc>
                <a:spcPct val="120000"/>
              </a:lnSpc>
              <a:spcBef>
                <a:spcPts val="0"/>
              </a:spcBef>
              <a:buSzTx/>
              <a:buNone/>
              <a:defRPr sz="2200">
                <a:solidFill>
                  <a:srgbClr val="425162"/>
                </a:solidFill>
                <a:latin typeface="DIN-Bold"/>
                <a:ea typeface="DIN-Bold"/>
                <a:cs typeface="DIN-Bold"/>
                <a:sym typeface="DIN-Bold"/>
              </a:defRPr>
            </a:pPr>
            <a:r>
              <a:rPr/>
              <a:t>Bror eller søster til barn under 18 år </a:t>
            </a:r>
          </a:p>
          <a:p>
            <a:pPr marL="0" indent="0" defTabSz="457200">
              <a:lnSpc>
                <a:spcPct val="120000"/>
              </a:lnSpc>
              <a:spcBef>
                <a:spcPts val="0"/>
              </a:spcBef>
              <a:buSzTx/>
              <a:buNone/>
              <a:defRPr sz="2200">
                <a:solidFill>
                  <a:srgbClr val="425162"/>
                </a:solidFill>
                <a:latin typeface="DIN-Bold"/>
                <a:ea typeface="DIN-Bold"/>
                <a:cs typeface="DIN-Bold"/>
                <a:sym typeface="DIN-Bold"/>
              </a:defRPr>
            </a:pPr>
            <a:endParaRPr/>
          </a:p>
          <a:p>
            <a:pPr marL="0" indent="0" defTabSz="457200">
              <a:lnSpc>
                <a:spcPct val="120000"/>
              </a:lnSpc>
              <a:spcBef>
                <a:spcPts val="0"/>
              </a:spcBef>
              <a:buSzTx/>
              <a:buNone/>
              <a:defRPr sz="2200">
                <a:solidFill>
                  <a:srgbClr val="425162"/>
                </a:solidFill>
                <a:latin typeface="DIN-Bold"/>
                <a:ea typeface="DIN-Bold"/>
                <a:cs typeface="DIN-Bold"/>
                <a:sym typeface="DIN-Bold"/>
              </a:defRPr>
            </a:pPr>
            <a:r>
              <a:rPr/>
              <a:t>Tenk vidt om relasjoner til barn og søsken</a:t>
            </a:r>
          </a:p>
        </p:txBody>
      </p:sp>
      <p:sp>
        <p:nvSpPr>
          <p:cNvPr id="146" name="Lysbildenummer"/>
          <p:cNvSpPr txBox="1">
            <a:spLocks noGrp="1"/>
          </p:cNvSpPr>
          <p:nvPr>
            <p:ph type="sldNum" sz="quarter" idx="2"/>
          </p:nvPr>
        </p:nvSpPr>
        <p:spPr>
          <a:xfrm>
            <a:off x="6378517" y="9247011"/>
            <a:ext cx="230832"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8</a:t>
            </a:fld>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 name="Bilde" descr="Bilde"/>
          <p:cNvPicPr>
            <a:picLocks noChangeAspect="1"/>
          </p:cNvPicPr>
          <p:nvPr/>
        </p:nvPicPr>
        <p:blipFill>
          <a:blip r:embed="rId3">
            <a:extLst/>
          </a:blip>
          <a:stretch>
            <a:fillRect/>
          </a:stretch>
        </p:blipFill>
        <p:spPr>
          <a:xfrm>
            <a:off x="7588595" y="1994355"/>
            <a:ext cx="3847410" cy="3755740"/>
          </a:xfrm>
          <a:prstGeom prst="rect">
            <a:avLst/>
          </a:prstGeom>
          <a:ln w="12700">
            <a:miter lim="400000"/>
          </a:ln>
        </p:spPr>
      </p:pic>
      <p:sp>
        <p:nvSpPr>
          <p:cNvPr id="151" name="Pasientens helsetilstand…"/>
          <p:cNvSpPr txBox="1">
            <a:spLocks noGrp="1"/>
          </p:cNvSpPr>
          <p:nvPr>
            <p:ph type="title"/>
          </p:nvPr>
        </p:nvSpPr>
        <p:spPr>
          <a:xfrm>
            <a:off x="1268787" y="753603"/>
            <a:ext cx="12293601" cy="1938799"/>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dirty="0"/>
              <a:t>Pasientens helsetilstand </a:t>
            </a:r>
          </a:p>
          <a:p>
            <a:pPr defTabSz="821531">
              <a:defRPr sz="4800" cap="none">
                <a:solidFill>
                  <a:srgbClr val="425162"/>
                </a:solidFill>
                <a:latin typeface="DIN-MediumItalic"/>
                <a:ea typeface="DIN-MediumItalic"/>
                <a:cs typeface="DIN-MediumItalic"/>
                <a:sym typeface="DIN-MediumItalic"/>
              </a:defRPr>
            </a:pPr>
            <a:r>
              <a:rPr dirty="0"/>
              <a:t>og helsehjelp</a:t>
            </a:r>
          </a:p>
        </p:txBody>
      </p:sp>
      <p:sp>
        <p:nvSpPr>
          <p:cNvPr id="152" name="Psykisk helsehjelp eller rus-…"/>
          <p:cNvSpPr txBox="1">
            <a:spLocks noGrp="1"/>
          </p:cNvSpPr>
          <p:nvPr>
            <p:ph type="body" sz="quarter" idx="1"/>
          </p:nvPr>
        </p:nvSpPr>
        <p:spPr>
          <a:xfrm>
            <a:off x="1268787" y="3269303"/>
            <a:ext cx="5364647"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Psykisk helsehjelp eller rus-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og avhengighetsbehandling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Alvorlig somatisk sykdom eller skade med vesentlige konsekvenser for barna</a:t>
            </a:r>
          </a:p>
        </p:txBody>
      </p:sp>
      <p:pic>
        <p:nvPicPr>
          <p:cNvPr id="153" name="Artboard 25@3x.png" descr="Artboard 25@3x.png"/>
          <p:cNvPicPr>
            <a:picLocks noChangeAspect="1"/>
          </p:cNvPicPr>
          <p:nvPr/>
        </p:nvPicPr>
        <p:blipFill>
          <a:blip r:embed="rId4">
            <a:extLst/>
          </a:blip>
          <a:stretch>
            <a:fillRect/>
          </a:stretch>
        </p:blipFill>
        <p:spPr>
          <a:xfrm>
            <a:off x="5079385" y="1074794"/>
            <a:ext cx="8194060" cy="7165407"/>
          </a:xfrm>
          <a:prstGeom prst="rect">
            <a:avLst/>
          </a:prstGeom>
          <a:ln w="12700">
            <a:miter lim="400000"/>
          </a:ln>
        </p:spPr>
      </p:pic>
      <p:sp>
        <p:nvSpPr>
          <p:cNvPr id="154" name="Lysbildenummer"/>
          <p:cNvSpPr txBox="1">
            <a:spLocks noGrp="1"/>
          </p:cNvSpPr>
          <p:nvPr>
            <p:ph type="sldNum" sz="quarter" idx="2"/>
          </p:nvPr>
        </p:nvSpPr>
        <p:spPr>
          <a:xfrm>
            <a:off x="6378517" y="9247011"/>
            <a:ext cx="230832"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9</a:t>
            </a:fld>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Showroom">
  <a:themeElements>
    <a:clrScheme name="Showroom">
      <a:dk1>
        <a:srgbClr val="FF0000"/>
      </a:dk1>
      <a:lt1>
        <a:srgbClr val="FFFFFF"/>
      </a:lt1>
      <a:dk2>
        <a:srgbClr val="5A5F5E"/>
      </a:dk2>
      <a:lt2>
        <a:srgbClr val="B4B4B4"/>
      </a:lt2>
      <a:accent1>
        <a:srgbClr val="78AAB3"/>
      </a:accent1>
      <a:accent2>
        <a:srgbClr val="9A9671"/>
      </a:accent2>
      <a:accent3>
        <a:srgbClr val="D9971A"/>
      </a:accent3>
      <a:accent4>
        <a:srgbClr val="D7620E"/>
      </a:accent4>
      <a:accent5>
        <a:srgbClr val="A61702"/>
      </a:accent5>
      <a:accent6>
        <a:srgbClr val="606B7E"/>
      </a:accent6>
      <a:hlink>
        <a:srgbClr val="0000FF"/>
      </a:hlink>
      <a:folHlink>
        <a:srgbClr val="FF00FF"/>
      </a:folHlink>
    </a:clrScheme>
    <a:fontScheme name="Showroom">
      <a:majorFont>
        <a:latin typeface="Gill Sans Light"/>
        <a:ea typeface="Gill Sans Light"/>
        <a:cs typeface="Gill Sans Light"/>
      </a:majorFont>
      <a:minorFont>
        <a:latin typeface="Gill Sans Light"/>
        <a:ea typeface="Gill Sans Light"/>
        <a:cs typeface="Gill Sans Light"/>
      </a:minorFont>
    </a:fontScheme>
    <a:fmtScheme name="Showro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08785"/>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5A5F5E"/>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howroom">
  <a:themeElements>
    <a:clrScheme name="Showroom">
      <a:dk1>
        <a:srgbClr val="000000"/>
      </a:dk1>
      <a:lt1>
        <a:srgbClr val="FFFFFF"/>
      </a:lt1>
      <a:dk2>
        <a:srgbClr val="5A5F5E"/>
      </a:dk2>
      <a:lt2>
        <a:srgbClr val="B4B4B4"/>
      </a:lt2>
      <a:accent1>
        <a:srgbClr val="78AAB3"/>
      </a:accent1>
      <a:accent2>
        <a:srgbClr val="9A9671"/>
      </a:accent2>
      <a:accent3>
        <a:srgbClr val="D9971A"/>
      </a:accent3>
      <a:accent4>
        <a:srgbClr val="D7620E"/>
      </a:accent4>
      <a:accent5>
        <a:srgbClr val="A61702"/>
      </a:accent5>
      <a:accent6>
        <a:srgbClr val="606B7E"/>
      </a:accent6>
      <a:hlink>
        <a:srgbClr val="0000FF"/>
      </a:hlink>
      <a:folHlink>
        <a:srgbClr val="FF00FF"/>
      </a:folHlink>
    </a:clrScheme>
    <a:fontScheme name="Showroom">
      <a:majorFont>
        <a:latin typeface="Gill Sans Light"/>
        <a:ea typeface="Gill Sans Light"/>
        <a:cs typeface="Gill Sans Light"/>
      </a:majorFont>
      <a:minorFont>
        <a:latin typeface="Gill Sans Light"/>
        <a:ea typeface="Gill Sans Light"/>
        <a:cs typeface="Gill Sans Light"/>
      </a:minorFont>
    </a:fontScheme>
    <a:fmtScheme name="Showro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08785"/>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5A5F5E"/>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35806F334E75E4ABBFB6B74045EEF1A" ma:contentTypeVersion="24" ma:contentTypeDescription="Opprett et nytt dokument." ma:contentTypeScope="" ma:versionID="1068dd84cc6bfd4993fd682477ed6388">
  <xsd:schema xmlns:xsd="http://www.w3.org/2001/XMLSchema" xmlns:xs="http://www.w3.org/2001/XMLSchema" xmlns:p="http://schemas.microsoft.com/office/2006/metadata/properties" xmlns:ns1="http://schemas.microsoft.com/sharepoint/v3" xmlns:ns2="e925c8d2-ea9d-4d84-8215-4b2346c6a8da" targetNamespace="http://schemas.microsoft.com/office/2006/metadata/properties" ma:root="true" ma:fieldsID="c4b68ab1352a6ff155ad823d8d5d03f3" ns1:_="" ns2:_="">
    <xsd:import namespace="http://schemas.microsoft.com/sharepoint/v3"/>
    <xsd:import namespace="e925c8d2-ea9d-4d84-8215-4b2346c6a8da"/>
    <xsd:element name="properties">
      <xsd:complexType>
        <xsd:sequence>
          <xsd:element name="documentManagement">
            <xsd:complexType>
              <xsd:all>
                <xsd:element ref="ns2:TaxKeywordTaxHTField" minOccurs="0"/>
                <xsd:element ref="ns2:TaxCatchAll" minOccurs="0"/>
                <xsd:element ref="ns2:TaxCatchAllLabel" minOccurs="0"/>
                <xsd:element ref="ns2:FNSPRollUpIngress"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Planlagt startdato" ma:description="Planlagt startdato er en områdekolonne som opprettes av publiseringsfunksjonen. Den brukes til å angi dato og klokkeslett for når denne siden vises for første gang for besøkende på området." ma:hidden="true" ma:internalName="PublishingStartDate">
      <xsd:simpleType>
        <xsd:restriction base="dms:Unknown"/>
      </xsd:simpleType>
    </xsd:element>
    <xsd:element name="PublishingExpirationDate" ma:index="14" nillable="true" ma:displayName="Planlagt utløpsdato" ma:description="Planlagt sluttdato er en områdekolonne som opprettes av publiseringsfunksjonen. Den brukes til å angi dato og klokkeslett for når denne siden ikke lenger vises for besøkende på området."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925c8d2-ea9d-4d84-8215-4b2346c6a8da"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Nøkkelord" ma:default="" ma:fieldId="{23f27201-bee3-471e-b2e7-b64fd8b7ca38}" ma:taxonomyMulti="true" ma:sspId="d0f0af97-1df2-4d6b-9e49-08feee2b9522"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description="" ma:hidden="true" ma:list="{0df65094-157e-454f-8253-cb0f8f949762}" ma:internalName="TaxCatchAll" ma:showField="CatchAllData" ma:web="e925c8d2-ea9d-4d84-8215-4b2346c6a8da">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0df65094-157e-454f-8253-cb0f8f949762}" ma:internalName="TaxCatchAllLabel" ma:readOnly="true" ma:showField="CatchAllDataLabel" ma:web="e925c8d2-ea9d-4d84-8215-4b2346c6a8da">
      <xsd:complexType>
        <xsd:complexContent>
          <xsd:extension base="dms:MultiChoiceLookup">
            <xsd:sequence>
              <xsd:element name="Value" type="dms:Lookup" maxOccurs="unbounded" minOccurs="0" nillable="true"/>
            </xsd:sequence>
          </xsd:extension>
        </xsd:complexContent>
      </xsd:complexType>
    </xsd:element>
    <xsd:element name="FNSPRollUpIngress" ma:index="12" nillable="true" ma:displayName="Utlistingsingress" ma:default="" ma:description="Teksten vises i oversikter og utlistinger" ma:internalName="FNSPRollUpIngres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TaxKeywordTaxHTField xmlns="e925c8d2-ea9d-4d84-8215-4b2346c6a8da">
      <Terms xmlns="http://schemas.microsoft.com/office/infopath/2007/PartnerControls"/>
    </TaxKeywordTaxHTField>
    <PublishingStartDate xmlns="http://schemas.microsoft.com/sharepoint/v3" xsi:nil="true"/>
    <TaxCatchAll xmlns="e925c8d2-ea9d-4d84-8215-4b2346c6a8da"/>
    <FNSPRollUpIngress xmlns="e925c8d2-ea9d-4d84-8215-4b2346c6a8da" xsi:nil="true"/>
  </documentManagement>
</p:properties>
</file>

<file path=customXml/itemProps1.xml><?xml version="1.0" encoding="utf-8"?>
<ds:datastoreItem xmlns:ds="http://schemas.openxmlformats.org/officeDocument/2006/customXml" ds:itemID="{24B9209A-9024-4729-A761-44CF5515A3E0}"/>
</file>

<file path=customXml/itemProps2.xml><?xml version="1.0" encoding="utf-8"?>
<ds:datastoreItem xmlns:ds="http://schemas.openxmlformats.org/officeDocument/2006/customXml" ds:itemID="{460844A6-6BD8-4010-BFFC-6CA958AC37A0}"/>
</file>

<file path=customXml/itemProps3.xml><?xml version="1.0" encoding="utf-8"?>
<ds:datastoreItem xmlns:ds="http://schemas.openxmlformats.org/officeDocument/2006/customXml" ds:itemID="{F0268BA9-8F19-4CCC-A41A-1DAA3A02845A}"/>
</file>

<file path=docProps/app.xml><?xml version="1.0" encoding="utf-8"?>
<Properties xmlns="http://schemas.openxmlformats.org/officeDocument/2006/extended-properties" xmlns:vt="http://schemas.openxmlformats.org/officeDocument/2006/docPropsVTypes">
  <TotalTime>1293</TotalTime>
  <Words>3502</Words>
  <Application>Microsoft Office PowerPoint</Application>
  <PresentationFormat>Egendefinert</PresentationFormat>
  <Paragraphs>605</Paragraphs>
  <Slides>29</Slides>
  <Notes>29</Notes>
  <HiddenSlides>0</HiddenSlides>
  <MMClips>0</MMClips>
  <ScaleCrop>false</ScaleCrop>
  <HeadingPairs>
    <vt:vector size="6" baseType="variant">
      <vt:variant>
        <vt:lpstr>Brukte skrifter</vt:lpstr>
      </vt:variant>
      <vt:variant>
        <vt:i4>11</vt:i4>
      </vt:variant>
      <vt:variant>
        <vt:lpstr>Tema</vt:lpstr>
      </vt:variant>
      <vt:variant>
        <vt:i4>1</vt:i4>
      </vt:variant>
      <vt:variant>
        <vt:lpstr>Lysbildetitler</vt:lpstr>
      </vt:variant>
      <vt:variant>
        <vt:i4>29</vt:i4>
      </vt:variant>
    </vt:vector>
  </HeadingPairs>
  <TitlesOfParts>
    <vt:vector size="41" baseType="lpstr">
      <vt:lpstr>Arial</vt:lpstr>
      <vt:lpstr>Calibri</vt:lpstr>
      <vt:lpstr>Courier New</vt:lpstr>
      <vt:lpstr>DIN-Bold</vt:lpstr>
      <vt:lpstr>DIN-Medium</vt:lpstr>
      <vt:lpstr>DIN-MediumItalic</vt:lpstr>
      <vt:lpstr>DIN-RegularItalic</vt:lpstr>
      <vt:lpstr>Gill Sans Light</vt:lpstr>
      <vt:lpstr>Helvetica Neue</vt:lpstr>
      <vt:lpstr>Symbol</vt:lpstr>
      <vt:lpstr>Times New Roman</vt:lpstr>
      <vt:lpstr>Showroom</vt:lpstr>
      <vt:lpstr>PowerPoint-presentasjon</vt:lpstr>
      <vt:lpstr>Pasienter som har barn  eller søsken under 18 år</vt:lpstr>
      <vt:lpstr>Hele familien påvirkes</vt:lpstr>
      <vt:lpstr>Barn og unges behov</vt:lpstr>
      <vt:lpstr>En del av helsehjelpen</vt:lpstr>
      <vt:lpstr>Lovbestemmelser</vt:lpstr>
      <vt:lpstr>PowerPoint-presentasjon</vt:lpstr>
      <vt:lpstr>Pasientens relasjon til barnet  og barnets alder</vt:lpstr>
      <vt:lpstr>Pasientens helsetilstand  og helsehjelp</vt:lpstr>
      <vt:lpstr>Når pasienter dør</vt:lpstr>
      <vt:lpstr>PowerPoint-presentasjon</vt:lpstr>
      <vt:lpstr>Helsepersonells oppgaver  for pasienter og barn </vt:lpstr>
      <vt:lpstr>Roller og ansvar  </vt:lpstr>
      <vt:lpstr>Har pasienten  barn eller søsken  under 18 år? </vt:lpstr>
      <vt:lpstr>Er barna ivaretatt  når pasienten  mottar helsehjelp? </vt:lpstr>
      <vt:lpstr>Hvilke konsekvenser gir  pasientens helsetilstand?</vt:lpstr>
      <vt:lpstr>Bør barnas behov for informasjon  og oppfølging avklares?</vt:lpstr>
      <vt:lpstr>Hvordan avklare barnas  behov for informasjon  og oppfølging ?</vt:lpstr>
      <vt:lpstr>Hva er barnas behov? </vt:lpstr>
      <vt:lpstr>Eksempler på oppfølging</vt:lpstr>
      <vt:lpstr>Barn med mer behov  for oppfølging</vt:lpstr>
      <vt:lpstr>Bistand fra  barneverntjenesten </vt:lpstr>
      <vt:lpstr>PowerPoint-presentasjon</vt:lpstr>
      <vt:lpstr> Samtykke </vt:lpstr>
      <vt:lpstr> Samtykke </vt:lpstr>
      <vt:lpstr> Dokumentasjon </vt:lpstr>
      <vt:lpstr>Barneansvarlig  personell </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Signegun Romedal</dc:creator>
  <cp:keywords>_£Bilde</cp:keywords>
  <cp:lastModifiedBy>Eivind Thorsen</cp:lastModifiedBy>
  <cp:revision>89</cp:revision>
  <cp:lastPrinted>2018-05-04T11:52:47Z</cp:lastPrinted>
  <dcterms:modified xsi:type="dcterms:W3CDTF">2019-03-05T08:31:43Z</dcterms:modified>
  <cp:contentStatus>Endelig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y fmtid="{D5CDD505-2E9C-101B-9397-08002B2CF9AE}" pid="3" name="ContentTypeId">
    <vt:lpwstr>0x010100C35806F334E75E4ABBFB6B74045EEF1A</vt:lpwstr>
  </property>
</Properties>
</file>